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74" r:id="rId3"/>
  </p:sldMasterIdLst>
  <p:notesMasterIdLst>
    <p:notesMasterId r:id="rId28"/>
  </p:notesMasterIdLst>
  <p:sldIdLst>
    <p:sldId id="381" r:id="rId4"/>
    <p:sldId id="374" r:id="rId5"/>
    <p:sldId id="383" r:id="rId6"/>
    <p:sldId id="384" r:id="rId7"/>
    <p:sldId id="385" r:id="rId8"/>
    <p:sldId id="368" r:id="rId9"/>
    <p:sldId id="261" r:id="rId10"/>
    <p:sldId id="262" r:id="rId11"/>
    <p:sldId id="260" r:id="rId12"/>
    <p:sldId id="259" r:id="rId13"/>
    <p:sldId id="386" r:id="rId14"/>
    <p:sldId id="369" r:id="rId15"/>
    <p:sldId id="370" r:id="rId16"/>
    <p:sldId id="270" r:id="rId17"/>
    <p:sldId id="371" r:id="rId18"/>
    <p:sldId id="372" r:id="rId19"/>
    <p:sldId id="387" r:id="rId20"/>
    <p:sldId id="388" r:id="rId21"/>
    <p:sldId id="392" r:id="rId22"/>
    <p:sldId id="393" r:id="rId23"/>
    <p:sldId id="389" r:id="rId24"/>
    <p:sldId id="390" r:id="rId25"/>
    <p:sldId id="391" r:id="rId26"/>
    <p:sldId id="394" r:id="rId27"/>
  </p:sldIdLst>
  <p:sldSz cx="9144000" cy="6858000" type="screen4x3"/>
  <p:notesSz cx="6858000" cy="9144000"/>
  <p:custShowLst>
    <p:custShow name="Bez Ultimatum Game" id="0">
      <p:sldLst>
        <p:sld r:id="rId9"/>
        <p:sld r:id="rId10"/>
        <p:sld r:id="rId11"/>
        <p:sld r:id="rId12"/>
        <p:sld r:id="rId13"/>
        <p:sld r:id="rId15"/>
        <p:sld r:id="rId16"/>
        <p:sld r:id="rId17"/>
        <p:sld r:id="rId18"/>
        <p:sld r:id="rId19"/>
        <p:sld r:id="rId14"/>
        <p:sld r:id="rId22"/>
        <p:sld r:id="rId26"/>
        <p:sld r:id="rId25"/>
        <p:sld r:id="rId24"/>
        <p:sld r:id="rId21"/>
        <p:sld r:id="rId20"/>
        <p:sld r:id="rId23"/>
        <p:sld r:id="rId27"/>
        <p:sld r:id="rId5"/>
      </p:sldLst>
    </p:custShow>
  </p:custShowLst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Verdana" pitchFamily="32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6600"/>
    <a:srgbClr val="993300"/>
    <a:srgbClr val="C0504D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1" autoAdjust="0"/>
    <p:restoredTop sz="94684" autoAdjust="0"/>
  </p:normalViewPr>
  <p:slideViewPr>
    <p:cSldViewPr>
      <p:cViewPr varScale="1">
        <p:scale>
          <a:sx n="89" d="100"/>
          <a:sy n="89" d="100"/>
        </p:scale>
        <p:origin x="1421" y="10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47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2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717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noProof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338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438" y="0"/>
            <a:ext cx="297338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73388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8686800"/>
            <a:ext cx="2973387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27C3A626-4798-4CBD-A285-6E550720184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9748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7C9F07A-1AB1-4E74-B577-09FAAC020369}" type="slidenum">
              <a:rPr lang="pl-PL" smtClean="0">
                <a:solidFill>
                  <a:prstClr val="white"/>
                </a:solidFill>
              </a:rPr>
              <a:pPr/>
              <a:t>1</a:t>
            </a:fld>
            <a:endParaRPr lang="pl-PL" smtClean="0">
              <a:solidFill>
                <a:prstClr val="white"/>
              </a:solidFill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753B6D9-29BD-48E1-886D-5937DFA60647}" type="slidenum">
              <a:rPr lang="pl-PL" sz="1200" i="1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pl-PL" sz="1200" i="1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22242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84837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12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341688" y="531813"/>
            <a:ext cx="3549650" cy="2662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365250" y="3371850"/>
            <a:ext cx="7504113" cy="3197225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48713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13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341688" y="531813"/>
            <a:ext cx="3549650" cy="2662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365250" y="3371850"/>
            <a:ext cx="7504113" cy="3197225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215326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3B78C13-41CA-483E-83E9-5B23EDF3C845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96849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15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341688" y="531813"/>
            <a:ext cx="3549650" cy="2662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365250" y="3371850"/>
            <a:ext cx="7504113" cy="3197225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365528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16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341688" y="531813"/>
            <a:ext cx="3549650" cy="2662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365250" y="3371850"/>
            <a:ext cx="7504113" cy="3197225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266927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17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918963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18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88720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228838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393810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2239195" y="684984"/>
            <a:ext cx="2378546" cy="3428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914826" y="4342991"/>
            <a:ext cx="5028349" cy="4118072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44655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3CCB27-5A42-4390-AD78-4817DD0DF915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341688" y="531813"/>
            <a:ext cx="3549650" cy="2662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/>
          </p:nvPr>
        </p:nvSpPr>
        <p:spPr>
          <a:xfrm>
            <a:off x="1365250" y="3371850"/>
            <a:ext cx="7504113" cy="3197225"/>
          </a:xfrm>
          <a:noFill/>
          <a:ln/>
        </p:spPr>
        <p:txBody>
          <a:bodyPr wrap="none" anchor="ctr"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752007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537911-64AF-4E2D-AC44-30AAE2870F9F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450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06230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F18E7A4-D0B4-489E-99B6-A5CFB0CB9EF3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460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0692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BC92EAA-45DB-4303-ADD7-1DB6791F9367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440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64880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2672A61-65B6-4A23-B366-E71AEB348843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430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96597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69075" y="304800"/>
            <a:ext cx="2000250" cy="570865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49937" cy="570865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965969"/>
          </a:xfrm>
        </p:spPr>
        <p:txBody>
          <a:bodyPr/>
          <a:lstStyle>
            <a:lvl1pPr algn="l">
              <a:defRPr sz="3200" b="1" i="0">
                <a:latin typeface="Verdana" pitchFamily="34" charset="0"/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7704856" cy="1752600"/>
          </a:xfrm>
        </p:spPr>
        <p:txBody>
          <a:bodyPr/>
          <a:lstStyle>
            <a:lvl1pPr marL="0" indent="0" algn="l">
              <a:buNone/>
              <a:defRPr sz="2400">
                <a:latin typeface="Verdana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dirty="0" smtClean="0"/>
              <a:t>Kliknij, aby edytować styl wzorca podtytułu</a:t>
            </a:r>
            <a:endParaRPr lang="pl-PL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04F55-A8B9-4AD9-A854-8B1FDA2725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3660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2FA1B-0C0A-42ED-8943-C33291BE988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6978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CF7-8C4B-4509-93B5-0A296AA2B7E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7783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46525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56125" y="1604963"/>
            <a:ext cx="3946525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97A2C-9952-4357-A81F-437D63BE08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09487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DD5E-365C-4AE6-ABEC-0E00C0D1B7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0216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CB948-3E4C-41B5-BECF-2DF41510306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4923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DC8E9-A592-45D2-95BE-27EFBBA24FB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534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EFAFE-9BCB-4F6D-8840-E54891B2CDE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7180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900"/>
              </a:spcBef>
              <a:defRPr/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3A176-F27E-4D45-87B4-765D82D0BF5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6736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5DCA3-3FF7-448B-BD69-C5CDA1CB0B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4869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A7C27-18FB-413F-824F-5D0787BBCF6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6002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88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64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532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0769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09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583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8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592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3200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321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2015-03-02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79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1125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0263" y="1752600"/>
            <a:ext cx="3921125" cy="4260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5803900"/>
            <a:ext cx="3733800" cy="1054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260350"/>
            <a:ext cx="7994650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7994650" cy="446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</p:txBody>
      </p:sp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611188" y="981075"/>
            <a:ext cx="7958137" cy="109538"/>
          </a:xfrm>
          <a:custGeom>
            <a:avLst/>
            <a:gdLst>
              <a:gd name="G0" fmla="+- 585 0 0"/>
              <a:gd name="T0" fmla="*/ 3163 w 1000"/>
              <a:gd name="T1" fmla="*/ 3163 h 1000"/>
              <a:gd name="T2" fmla="*/ 18437 w 1000"/>
              <a:gd name="T3" fmla="*/ 18437 h 100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T0" t="T1" r="T2" b="T3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2035"/>
          </a:solidFill>
          <a:ln w="9360">
            <a:solidFill>
              <a:srgbClr val="99203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684213" y="5876925"/>
            <a:ext cx="7924800" cy="1588"/>
          </a:xfrm>
          <a:prstGeom prst="line">
            <a:avLst/>
          </a:prstGeom>
          <a:noFill/>
          <a:ln w="3240">
            <a:solidFill>
              <a:srgbClr val="992035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609600" y="6245225"/>
            <a:ext cx="19748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9250" cy="469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000000"/>
          </a:solidFill>
          <a:latin typeface="Verdana" pitchFamily="32" charset="0"/>
          <a:cs typeface="Lucida Sans Unicode" charset="0"/>
        </a:defRPr>
      </a:lvl2pPr>
      <a:lvl3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000000"/>
          </a:solidFill>
          <a:latin typeface="Verdana" pitchFamily="32" charset="0"/>
          <a:cs typeface="Lucida Sans Unicode" charset="0"/>
        </a:defRPr>
      </a:lvl3pPr>
      <a:lvl4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000000"/>
          </a:solidFill>
          <a:latin typeface="Verdana" pitchFamily="32" charset="0"/>
          <a:cs typeface="Lucida Sans Unicode" charset="0"/>
        </a:defRPr>
      </a:lvl4pPr>
      <a:lvl5pPr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000000"/>
          </a:solidFill>
          <a:latin typeface="Verdana" pitchFamily="32" charset="0"/>
          <a:cs typeface="Lucida Sans Unicode" charset="0"/>
        </a:defRPr>
      </a:lvl5pPr>
      <a:lvl6pPr marL="2514600" indent="-2286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Verdana" pitchFamily="32" charset="0"/>
          <a:cs typeface="Lucida Sans Unicode" charset="0"/>
        </a:defRPr>
      </a:lvl6pPr>
      <a:lvl7pPr marL="2971800" indent="-2286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Verdana" pitchFamily="32" charset="0"/>
          <a:cs typeface="Lucida Sans Unicode" charset="0"/>
        </a:defRPr>
      </a:lvl7pPr>
      <a:lvl8pPr marL="3429000" indent="-2286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Verdana" pitchFamily="32" charset="0"/>
          <a:cs typeface="Lucida Sans Unicode" charset="0"/>
        </a:defRPr>
      </a:lvl8pPr>
      <a:lvl9pPr marL="3886200" indent="-228600" algn="l" defTabSz="449263" rtl="0" fontAlgn="base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Verdana" pitchFamily="32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100000"/>
        </a:lnSpc>
        <a:spcBef>
          <a:spcPts val="900"/>
        </a:spcBef>
        <a:spcAft>
          <a:spcPct val="0"/>
        </a:spcAft>
        <a:buClr>
          <a:srgbClr val="A00000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0000"/>
        </a:lnSpc>
        <a:spcBef>
          <a:spcPts val="650"/>
        </a:spcBef>
        <a:spcAft>
          <a:spcPct val="0"/>
        </a:spcAft>
        <a:buClr>
          <a:srgbClr val="A00000"/>
        </a:buClr>
        <a:buSzPct val="100000"/>
        <a:buFont typeface="Wingdings" pitchFamily="2" charset="2"/>
        <a:buChar char="§"/>
        <a:defRPr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100000"/>
        </a:lnSpc>
        <a:spcBef>
          <a:spcPts val="575"/>
        </a:spcBef>
        <a:spcAft>
          <a:spcPct val="0"/>
        </a:spcAft>
        <a:buClr>
          <a:srgbClr val="A00000"/>
        </a:buClr>
        <a:buSzPct val="100000"/>
        <a:buFont typeface="Wingdings" pitchFamily="2" charset="2"/>
        <a:buChar char="§"/>
        <a:defRPr sz="16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100000"/>
        </a:lnSpc>
        <a:spcBef>
          <a:spcPts val="500"/>
        </a:spcBef>
        <a:spcAft>
          <a:spcPct val="0"/>
        </a:spcAft>
        <a:buClr>
          <a:srgbClr val="A00000"/>
        </a:buClr>
        <a:buSzPct val="100000"/>
        <a:buFont typeface="Wingdings" pitchFamily="2" charset="2"/>
        <a:buChar char="§"/>
        <a:defRPr sz="16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100000"/>
        </a:lnSpc>
        <a:spcBef>
          <a:spcPts val="625"/>
        </a:spcBef>
        <a:spcAft>
          <a:spcPct val="0"/>
        </a:spcAft>
        <a:buClr>
          <a:srgbClr val="A00000"/>
        </a:buClr>
        <a:buSzPct val="100000"/>
        <a:buFont typeface="Wingdings" pitchFamily="2" charset="2"/>
        <a:buChar char="§"/>
        <a:defRPr sz="14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101000"/>
        </a:lnSpc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01000"/>
        </a:lnSpc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01000"/>
        </a:lnSpc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01000"/>
        </a:lnSpc>
        <a:spcBef>
          <a:spcPts val="6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045450" cy="397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4AC99628-1BAF-4C36-AE93-C93F4E72C4B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400050" y="2393950"/>
            <a:ext cx="7772400" cy="109538"/>
          </a:xfrm>
          <a:custGeom>
            <a:avLst/>
            <a:gdLst>
              <a:gd name="G0" fmla="+- 618 0 0"/>
              <a:gd name="T0" fmla="*/ 3163 w 1000"/>
              <a:gd name="T1" fmla="*/ 3163 h 1000"/>
              <a:gd name="T2" fmla="*/ 18437 w 1000"/>
              <a:gd name="T3" fmla="*/ 18437 h 100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T0" t="T1" r="T2" b="T3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92035"/>
          </a:solidFill>
          <a:ln w="9360">
            <a:solidFill>
              <a:srgbClr val="992035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>
              <a:solidFill>
                <a:srgbClr val="FFFFFF"/>
              </a:solidFill>
            </a:endParaRPr>
          </a:p>
        </p:txBody>
      </p:sp>
      <p:pic>
        <p:nvPicPr>
          <p:cNvPr id="10248" name="Picture 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5803900"/>
            <a:ext cx="3733800" cy="1054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864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Verdana" pitchFamily="34" charset="0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Verdana" pitchFamily="34" charset="0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Verdana" pitchFamily="34" charset="0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Verdana" pitchFamily="34" charset="0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Verdana" pitchFamily="34" charset="0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2D41BD1D-3FEE-476B-9C5A-9FF73393752A}" type="datetimeFigureOut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2015-03-02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DBC18A58-D4D6-496E-BF31-1E6EE084E09E}" type="slidenum">
              <a:rPr lang="pl-P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pl-P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93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827584" y="-243408"/>
            <a:ext cx="7926387" cy="240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pl-PL" sz="2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pl-PL" sz="2800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Wydział Nauk Ekonomicznych UW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395536" y="3356992"/>
            <a:ext cx="5191125" cy="162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lnSpc>
                <a:spcPct val="130000"/>
              </a:lnSpc>
              <a:spcBef>
                <a:spcPts val="1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l-PL" sz="2400" b="1" i="1" dirty="0" smtClean="0">
                <a:solidFill>
                  <a:srgbClr val="A50021"/>
                </a:solidFill>
              </a:rPr>
              <a:t>Warsztaty </a:t>
            </a:r>
            <a:r>
              <a:rPr lang="pl-PL" sz="2400" b="1" i="1" dirty="0">
                <a:solidFill>
                  <a:srgbClr val="A50021"/>
                </a:solidFill>
              </a:rPr>
              <a:t>Ekonomii Eksperymentalnej</a:t>
            </a:r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3" cstate="print">
            <a:lum bright="2000"/>
          </a:blip>
          <a:srcRect l="7878" t="11807" r="7878" b="13283"/>
          <a:stretch>
            <a:fillRect/>
          </a:stretch>
        </p:blipFill>
        <p:spPr bwMode="auto">
          <a:xfrm>
            <a:off x="5681573" y="2688779"/>
            <a:ext cx="2897278" cy="3404517"/>
          </a:xfrm>
          <a:prstGeom prst="rect">
            <a:avLst/>
          </a:prstGeom>
          <a:noFill/>
          <a:ln w="540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503238" y="4176713"/>
            <a:ext cx="4822825" cy="57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113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pl-PL" sz="1800" i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93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420938"/>
            <a:ext cx="4318000" cy="3238500"/>
          </a:xfrm>
          <a:prstGeom prst="rect">
            <a:avLst/>
          </a:prstGeom>
          <a:noFill/>
          <a:ln w="540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484313"/>
            <a:ext cx="4318000" cy="3238500"/>
          </a:xfrm>
          <a:prstGeom prst="rect">
            <a:avLst/>
          </a:prstGeom>
          <a:noFill/>
          <a:ln w="540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16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Eksperyment: GRAMY!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1" y="1357313"/>
            <a:ext cx="7920681" cy="5168031"/>
          </a:xfrm>
        </p:spPr>
        <p:txBody>
          <a:bodyPr/>
          <a:lstStyle/>
          <a:p>
            <a:pPr marL="285750" lvl="1" indent="-285750" algn="just">
              <a:spcBef>
                <a:spcPts val="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Cele eksperymentu:</a:t>
            </a:r>
          </a:p>
          <a:p>
            <a:pPr marL="536575" lvl="1" indent="-285750" algn="just">
              <a:spcBef>
                <a:spcPts val="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Znalezienie </a:t>
            </a:r>
            <a:r>
              <a:rPr lang="pl-PL" sz="1400" dirty="0" smtClean="0"/>
              <a:t>równowagi </a:t>
            </a:r>
            <a:r>
              <a:rPr lang="pl-PL" sz="1400" dirty="0"/>
              <a:t>rynkowej.</a:t>
            </a:r>
          </a:p>
          <a:p>
            <a:pPr marL="536575" lvl="1" indent="-285750" algn="just">
              <a:spcBef>
                <a:spcPts val="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Analiza procesu dochodzenia do </a:t>
            </a:r>
            <a:r>
              <a:rPr lang="pl-PL" sz="1400" dirty="0" smtClean="0"/>
              <a:t>równowagi</a:t>
            </a:r>
            <a:r>
              <a:rPr lang="pl-PL" sz="1400" dirty="0"/>
              <a:t>. </a:t>
            </a:r>
          </a:p>
          <a:p>
            <a:pPr marL="536575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A</a:t>
            </a:r>
            <a:r>
              <a:rPr lang="pl-PL" sz="1400" dirty="0" smtClean="0"/>
              <a:t>naliza osiągniętej równowagi:</a:t>
            </a:r>
          </a:p>
          <a:p>
            <a:pPr marL="9334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Czy </a:t>
            </a:r>
            <a:r>
              <a:rPr lang="pl-PL" sz="1400" dirty="0"/>
              <a:t>osiągnięta równowaga jest pożądana? </a:t>
            </a:r>
            <a:endParaRPr lang="pl-PL" sz="1400" dirty="0" smtClean="0"/>
          </a:p>
          <a:p>
            <a:pPr marL="933450" lvl="2" indent="-285750" algn="just">
              <a:spcBef>
                <a:spcPts val="0"/>
              </a:spcBef>
              <a:spcAft>
                <a:spcPts val="12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Czy można </a:t>
            </a:r>
            <a:r>
              <a:rPr lang="pl-PL" sz="1400" dirty="0"/>
              <a:t>poprawić alokację rynkową?</a:t>
            </a:r>
          </a:p>
          <a:p>
            <a:pPr marL="536575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Analiza rynku:</a:t>
            </a:r>
          </a:p>
          <a:p>
            <a:pPr marL="9334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Jaki </a:t>
            </a:r>
            <a:r>
              <a:rPr lang="pl-PL" sz="1400" dirty="0"/>
              <a:t>byłby wpływ wprowadzenia subsydium dla producentów (np. kampania propagująca picie mleka, czy jedzenie ryb</a:t>
            </a:r>
            <a:r>
              <a:rPr lang="pl-PL" sz="1400" dirty="0" smtClean="0"/>
              <a:t>)?</a:t>
            </a:r>
          </a:p>
          <a:p>
            <a:pPr marL="933450" lvl="2" indent="-285750" algn="just">
              <a:spcBef>
                <a:spcPts val="0"/>
              </a:spcBef>
              <a:spcAft>
                <a:spcPts val="12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Czy </a:t>
            </a:r>
            <a:r>
              <a:rPr lang="pl-PL" sz="1400" dirty="0"/>
              <a:t>zmiana ta byłaby korzystna dla producentów / konsumentów.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006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Czy </a:t>
            </a:r>
            <a:r>
              <a:rPr lang="pl-PL" dirty="0"/>
              <a:t>teorie ekonomiczne się sprawdzają?</a:t>
            </a:r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9588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1" y="1357313"/>
            <a:ext cx="7920681" cy="5168031"/>
          </a:xfrm>
        </p:spPr>
        <p:txBody>
          <a:bodyPr/>
          <a:lstStyle/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Wyprowadzenie funkcji popytu: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8864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/>
              <a:t>Popyt na </a:t>
            </a:r>
            <a:r>
              <a:rPr lang="pl-PL" dirty="0" smtClean="0"/>
              <a:t>dobro, 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a tabele preferencji </a:t>
            </a:r>
            <a:r>
              <a:rPr lang="pl-PL" dirty="0" smtClean="0"/>
              <a:t>kupujących</a:t>
            </a:r>
            <a:endParaRPr lang="pl-PL" dirty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12704" t="-1173" r="12961" b="5380"/>
          <a:stretch>
            <a:fillRect/>
          </a:stretch>
        </p:blipFill>
        <p:spPr bwMode="auto">
          <a:xfrm>
            <a:off x="313241" y="2602489"/>
            <a:ext cx="4474783" cy="2842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42648"/>
            <a:ext cx="3773371" cy="261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903894"/>
            <a:ext cx="3776327" cy="262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Prostokąt 1"/>
          <p:cNvSpPr/>
          <p:nvPr/>
        </p:nvSpPr>
        <p:spPr bwMode="auto">
          <a:xfrm>
            <a:off x="1080000" y="3140968"/>
            <a:ext cx="3636000" cy="188020"/>
          </a:xfrm>
          <a:prstGeom prst="rect">
            <a:avLst/>
          </a:prstGeom>
          <a:noFill/>
          <a:ln w="2540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trzałka w prawo 4"/>
          <p:cNvSpPr/>
          <p:nvPr/>
        </p:nvSpPr>
        <p:spPr bwMode="auto">
          <a:xfrm rot="19882253">
            <a:off x="4806250" y="2955056"/>
            <a:ext cx="471866" cy="178689"/>
          </a:xfrm>
          <a:prstGeom prst="rightArrow">
            <a:avLst/>
          </a:prstGeom>
          <a:solidFill>
            <a:srgbClr val="A5002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Nawias klamrowy zamykający 5"/>
          <p:cNvSpPr/>
          <p:nvPr/>
        </p:nvSpPr>
        <p:spPr bwMode="auto">
          <a:xfrm>
            <a:off x="4716016" y="3140968"/>
            <a:ext cx="252028" cy="2232248"/>
          </a:xfrm>
          <a:prstGeom prst="rightBrace">
            <a:avLst>
              <a:gd name="adj1" fmla="val 8333"/>
              <a:gd name="adj2" fmla="val 73284"/>
            </a:avLst>
          </a:prstGeom>
          <a:noFill/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4834800" y="4675672"/>
            <a:ext cx="457280" cy="178689"/>
          </a:xfrm>
          <a:prstGeom prst="rightArrow">
            <a:avLst/>
          </a:prstGeom>
          <a:solidFill>
            <a:srgbClr val="A5002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75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5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490"/>
            <a:ext cx="47148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1" y="1357313"/>
            <a:ext cx="7920681" cy="5168031"/>
          </a:xfrm>
        </p:spPr>
        <p:txBody>
          <a:bodyPr/>
          <a:lstStyle/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Wyprowadzenie funkcji </a:t>
            </a:r>
            <a:r>
              <a:rPr lang="pl-PL" sz="1600" dirty="0" smtClean="0"/>
              <a:t>podaży:</a:t>
            </a:r>
            <a:endParaRPr lang="pl-PL" sz="1600" dirty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18864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Podaż dobra,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a tabele </a:t>
            </a:r>
            <a:r>
              <a:rPr lang="pl-PL" dirty="0" smtClean="0"/>
              <a:t>kosztów sprzedających</a:t>
            </a:r>
            <a:endParaRPr lang="pl-PL" dirty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2" name="Prostokąt 1"/>
          <p:cNvSpPr/>
          <p:nvPr/>
        </p:nvSpPr>
        <p:spPr bwMode="auto">
          <a:xfrm>
            <a:off x="1044000" y="3140968"/>
            <a:ext cx="3672000" cy="188020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trzałka w prawo 4"/>
          <p:cNvSpPr/>
          <p:nvPr/>
        </p:nvSpPr>
        <p:spPr bwMode="auto">
          <a:xfrm rot="19882253">
            <a:off x="4806250" y="2955056"/>
            <a:ext cx="471866" cy="178689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Nawias klamrowy zamykający 5"/>
          <p:cNvSpPr/>
          <p:nvPr/>
        </p:nvSpPr>
        <p:spPr bwMode="auto">
          <a:xfrm>
            <a:off x="4716016" y="3140968"/>
            <a:ext cx="252028" cy="2232248"/>
          </a:xfrm>
          <a:prstGeom prst="rightBrace">
            <a:avLst>
              <a:gd name="adj1" fmla="val 8333"/>
              <a:gd name="adj2" fmla="val 73284"/>
            </a:avLst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trzałka w prawo 16"/>
          <p:cNvSpPr/>
          <p:nvPr/>
        </p:nvSpPr>
        <p:spPr bwMode="auto">
          <a:xfrm>
            <a:off x="4834800" y="4675672"/>
            <a:ext cx="457280" cy="178689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98046"/>
            <a:ext cx="3779049" cy="2629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231762"/>
            <a:ext cx="3773371" cy="2629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059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412875"/>
            <a:ext cx="7294563" cy="431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07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Eksperyment: równowaga</a:t>
            </a:r>
          </a:p>
        </p:txBody>
      </p:sp>
      <p:sp>
        <p:nvSpPr>
          <p:cNvPr id="4" name="Elipsa 3"/>
          <p:cNvSpPr/>
          <p:nvPr/>
        </p:nvSpPr>
        <p:spPr bwMode="auto">
          <a:xfrm>
            <a:off x="2916216" y="2178000"/>
            <a:ext cx="3600000" cy="2880000"/>
          </a:xfrm>
          <a:prstGeom prst="ellipse">
            <a:avLst/>
          </a:prstGeom>
          <a:gradFill flip="none" rotWithShape="1">
            <a:gsLst>
              <a:gs pos="18000">
                <a:srgbClr val="006600">
                  <a:alpha val="90000"/>
                </a:srgbClr>
              </a:gs>
              <a:gs pos="0">
                <a:srgbClr val="006600"/>
              </a:gs>
              <a:gs pos="50000">
                <a:srgbClr val="008000">
                  <a:alpha val="50000"/>
                </a:srgb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2200" tIns="21100" rIns="42200" bIns="21100" numCol="1" rtlCol="0" anchor="t" anchorCtr="0" compatLnSpc="1">
            <a:prstTxWarp prst="textNoShape">
              <a:avLst/>
            </a:prstTxWarp>
          </a:bodyPr>
          <a:lstStyle/>
          <a:p>
            <a:pPr algn="ctr" defTabSz="421996">
              <a:lnSpc>
                <a:spcPct val="100000"/>
              </a:lnSpc>
              <a:buClrTx/>
              <a:buSzTx/>
            </a:pPr>
            <a:endParaRPr lang="pl-PL" sz="2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705" y="1571175"/>
            <a:ext cx="4676775" cy="1724025"/>
          </a:xfrm>
          <a:prstGeom prst="rect">
            <a:avLst/>
          </a:prstGeom>
        </p:spPr>
      </p:pic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1" y="1124744"/>
            <a:ext cx="7920681" cy="5168031"/>
          </a:xfrm>
        </p:spPr>
        <p:txBody>
          <a:bodyPr/>
          <a:lstStyle/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Analiza procesu dochodzenia do równowagi</a:t>
            </a:r>
            <a:r>
              <a:rPr lang="pl-PL" sz="1600" dirty="0" smtClean="0"/>
              <a:t>:</a:t>
            </a:r>
            <a:endParaRPr lang="pl-PL" sz="1600" dirty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/>
          </a:p>
          <a:p>
            <a:pPr marL="0" lvl="1" indent="0" algn="just">
              <a:spcBef>
                <a:spcPts val="0"/>
              </a:spcBef>
              <a:spcAft>
                <a:spcPts val="600"/>
              </a:spcAft>
              <a:buSzPct val="120000"/>
              <a:buNone/>
            </a:pPr>
            <a:endParaRPr lang="pl-PL" sz="1600" dirty="0"/>
          </a:p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W praktyce równowaga rynkowa nie stanowi punktu - zmienna losowa (cena, ilość, prawdopodobieństwo).</a:t>
            </a:r>
          </a:p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Odchylenie od równowagi modelowej może być spowodowane m.in. kosztami transakcyjnymi, niedojrzałością rynku, małą liczbą podmiotów na rynku, występującymi zaburzeniami zewnętrznymi.</a:t>
            </a:r>
          </a:p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W długim okresie następuje jednak zbieżność - stabilizacja.</a:t>
            </a:r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0688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0688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295927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0688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0688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938" y="1502245"/>
            <a:ext cx="3040824" cy="244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dtytuł 2"/>
          <p:cNvSpPr txBox="1">
            <a:spLocks/>
          </p:cNvSpPr>
          <p:nvPr/>
        </p:nvSpPr>
        <p:spPr>
          <a:xfrm>
            <a:off x="5312654" y="3280422"/>
            <a:ext cx="2280409" cy="367393"/>
          </a:xfrm>
          <a:prstGeom prst="rect">
            <a:avLst/>
          </a:prstGeom>
        </p:spPr>
        <p:txBody>
          <a:bodyPr lIns="42200" tIns="21100" rIns="42200" bIns="21100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dirty="0">
                <a:solidFill>
                  <a:schemeClr val="tx1"/>
                </a:solidFill>
                <a:latin typeface="+mn-lt"/>
              </a:rPr>
              <a:t>Rundy / czas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16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" name="Strzałka w dół 21"/>
          <p:cNvSpPr/>
          <p:nvPr/>
        </p:nvSpPr>
        <p:spPr>
          <a:xfrm rot="16200000">
            <a:off x="6440464" y="1491903"/>
            <a:ext cx="330653" cy="4499628"/>
          </a:xfrm>
          <a:prstGeom prst="downArrow">
            <a:avLst/>
          </a:prstGeom>
          <a:gradFill flip="none" rotWithShape="1">
            <a:gsLst>
              <a:gs pos="100000">
                <a:srgbClr val="008000"/>
              </a:gs>
              <a:gs pos="0">
                <a:srgbClr val="008000">
                  <a:alpha val="20000"/>
                </a:srgbClr>
              </a:gs>
              <a:gs pos="58000">
                <a:srgbClr val="008000">
                  <a:alpha val="60000"/>
                </a:srgbClr>
              </a:gs>
              <a:gs pos="100000">
                <a:srgbClr val="008000"/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42200" tIns="21100" rIns="42200" bIns="211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cxnSp>
        <p:nvCxnSpPr>
          <p:cNvPr id="23" name="Łącznik prostoliniowy 22"/>
          <p:cNvCxnSpPr/>
          <p:nvPr/>
        </p:nvCxnSpPr>
        <p:spPr bwMode="auto">
          <a:xfrm>
            <a:off x="374963" y="2759030"/>
            <a:ext cx="8478068" cy="0"/>
          </a:xfrm>
          <a:prstGeom prst="line">
            <a:avLst/>
          </a:prstGeom>
          <a:blipFill dpi="0" rotWithShape="0">
            <a:blip r:embed="rId5" cstate="print"/>
            <a:srcRect/>
            <a:tile tx="0" ty="0" sx="100000" sy="100000" flip="none" algn="tl"/>
          </a:blipFill>
          <a:ln w="349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Podtytuł 2"/>
          <p:cNvSpPr txBox="1">
            <a:spLocks/>
          </p:cNvSpPr>
          <p:nvPr/>
        </p:nvSpPr>
        <p:spPr>
          <a:xfrm>
            <a:off x="4201673" y="3758913"/>
            <a:ext cx="825167" cy="442925"/>
          </a:xfrm>
          <a:prstGeom prst="rect">
            <a:avLst/>
          </a:prstGeom>
        </p:spPr>
        <p:txBody>
          <a:bodyPr lIns="42200" tIns="21100" rIns="42200" bIns="21100" anchor="ctr"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dirty="0">
                <a:solidFill>
                  <a:schemeClr val="tx1"/>
                </a:solidFill>
                <a:latin typeface="+mn-lt"/>
              </a:rPr>
              <a:t>Chaos</a:t>
            </a:r>
          </a:p>
        </p:txBody>
      </p:sp>
      <p:sp>
        <p:nvSpPr>
          <p:cNvPr id="25" name="Podtytuł 2"/>
          <p:cNvSpPr txBox="1">
            <a:spLocks/>
          </p:cNvSpPr>
          <p:nvPr/>
        </p:nvSpPr>
        <p:spPr>
          <a:xfrm>
            <a:off x="7040846" y="3870011"/>
            <a:ext cx="1778721" cy="351077"/>
          </a:xfrm>
          <a:prstGeom prst="rect">
            <a:avLst/>
          </a:prstGeom>
        </p:spPr>
        <p:txBody>
          <a:bodyPr lIns="42200" tIns="21100" rIns="42200" bIns="21100"/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pl-PL" sz="1600" dirty="0">
                <a:solidFill>
                  <a:schemeClr val="tx1"/>
                </a:solidFill>
                <a:latin typeface="+mn-lt"/>
              </a:rPr>
              <a:t>Uporządkowanie </a:t>
            </a:r>
          </a:p>
          <a:p>
            <a:pPr algn="r" fontAlgn="auto">
              <a:spcBef>
                <a:spcPct val="20000"/>
              </a:spcBef>
              <a:spcAft>
                <a:spcPts val="0"/>
              </a:spcAft>
              <a:defRPr/>
            </a:pPr>
            <a:endParaRPr lang="pl-PL" sz="1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Rectangle 1"/>
          <p:cNvSpPr>
            <a:spLocks noGrp="1" noChangeArrowheads="1"/>
          </p:cNvSpPr>
          <p:nvPr>
            <p:ph type="title"/>
          </p:nvPr>
        </p:nvSpPr>
        <p:spPr>
          <a:xfrm>
            <a:off x="574675" y="260350"/>
            <a:ext cx="7994650" cy="720725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Równowaga rynkowa</a:t>
            </a:r>
          </a:p>
        </p:txBody>
      </p:sp>
      <p:sp>
        <p:nvSpPr>
          <p:cNvPr id="17" name="Elipsa 16"/>
          <p:cNvSpPr>
            <a:spLocks noChangeAspect="1"/>
          </p:cNvSpPr>
          <p:nvPr/>
        </p:nvSpPr>
        <p:spPr bwMode="auto">
          <a:xfrm>
            <a:off x="899592" y="2132856"/>
            <a:ext cx="1615010" cy="1292008"/>
          </a:xfrm>
          <a:prstGeom prst="ellipse">
            <a:avLst/>
          </a:prstGeom>
          <a:gradFill flip="none" rotWithShape="1">
            <a:gsLst>
              <a:gs pos="18000">
                <a:srgbClr val="006600">
                  <a:alpha val="90000"/>
                </a:srgbClr>
              </a:gs>
              <a:gs pos="0">
                <a:srgbClr val="006600"/>
              </a:gs>
              <a:gs pos="50000">
                <a:srgbClr val="008000">
                  <a:alpha val="50000"/>
                </a:srgb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2200" tIns="21100" rIns="42200" bIns="21100" numCol="1" rtlCol="0" anchor="t" anchorCtr="0" compatLnSpc="1">
            <a:prstTxWarp prst="textNoShape">
              <a:avLst/>
            </a:prstTxWarp>
          </a:bodyPr>
          <a:lstStyle/>
          <a:p>
            <a:pPr algn="ctr" defTabSz="421996">
              <a:lnSpc>
                <a:spcPct val="100000"/>
              </a:lnSpc>
              <a:buClrTx/>
              <a:buSzTx/>
            </a:pPr>
            <a:endParaRPr lang="pl-PL" sz="2600" dirty="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539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1" y="1196752"/>
            <a:ext cx="6912767" cy="5168031"/>
          </a:xfrm>
        </p:spPr>
        <p:txBody>
          <a:bodyPr/>
          <a:lstStyle/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500" dirty="0" err="1" smtClean="0"/>
              <a:t>Vernon</a:t>
            </a:r>
            <a:r>
              <a:rPr lang="pl-PL" sz="1500" dirty="0" smtClean="0"/>
              <a:t> </a:t>
            </a:r>
            <a:r>
              <a:rPr lang="pl-PL" sz="1500" dirty="0"/>
              <a:t>Smith wykazał, że </a:t>
            </a:r>
            <a:r>
              <a:rPr lang="pl-PL" sz="1500" dirty="0">
                <a:solidFill>
                  <a:srgbClr val="A50021"/>
                </a:solidFill>
              </a:rPr>
              <a:t>otrzymana przy użyciu DOA alokacja</a:t>
            </a:r>
            <a:r>
              <a:rPr lang="pl-PL" sz="1500" dirty="0"/>
              <a:t> jest:</a:t>
            </a:r>
          </a:p>
          <a:p>
            <a:pPr marL="681038" lvl="3" indent="-400050" algn="just">
              <a:spcBef>
                <a:spcPts val="0"/>
              </a:spcBef>
              <a:spcAft>
                <a:spcPts val="600"/>
              </a:spcAft>
              <a:buSzPct val="120000"/>
              <a:buFont typeface="+mj-lt"/>
              <a:buAutoNum type="romanUcPeriod"/>
            </a:pPr>
            <a:r>
              <a:rPr lang="pl-PL" sz="1500" dirty="0">
                <a:solidFill>
                  <a:srgbClr val="A50021"/>
                </a:solidFill>
              </a:rPr>
              <a:t>równowagą</a:t>
            </a:r>
            <a:r>
              <a:rPr lang="pl-PL" sz="1500" dirty="0"/>
              <a:t>, tzn. żaden z podmiotów nie ma jednostronnej skłonności do zmiany zachowania;</a:t>
            </a:r>
          </a:p>
          <a:p>
            <a:pPr marL="681038" lvl="3" indent="-400050" algn="just">
              <a:spcBef>
                <a:spcPts val="0"/>
              </a:spcBef>
              <a:spcAft>
                <a:spcPts val="600"/>
              </a:spcAft>
              <a:buSzPct val="120000"/>
              <a:buFont typeface="+mj-lt"/>
              <a:buAutoNum type="romanUcPeriod"/>
            </a:pPr>
            <a:r>
              <a:rPr lang="pl-PL" sz="1500" dirty="0">
                <a:solidFill>
                  <a:srgbClr val="A50021"/>
                </a:solidFill>
              </a:rPr>
              <a:t>efektywna w sensie Pareto</a:t>
            </a:r>
            <a:r>
              <a:rPr lang="pl-PL" sz="1500" dirty="0"/>
              <a:t>, tzn. nie istnieje możliwość poprawy sytuacji żadnego podmiotu bez pogarszania sytuacji nikogo innego;</a:t>
            </a:r>
          </a:p>
          <a:p>
            <a:pPr marL="681038" lvl="3" indent="-400050" algn="just">
              <a:spcBef>
                <a:spcPts val="0"/>
              </a:spcBef>
              <a:spcAft>
                <a:spcPts val="1200"/>
              </a:spcAft>
              <a:buSzPct val="120000"/>
              <a:buFont typeface="+mj-lt"/>
              <a:buAutoNum type="romanUcPeriod"/>
            </a:pPr>
            <a:r>
              <a:rPr lang="pl-PL" sz="1500" dirty="0">
                <a:solidFill>
                  <a:srgbClr val="A50021"/>
                </a:solidFill>
              </a:rPr>
              <a:t>społecznie optymalna</a:t>
            </a:r>
            <a:r>
              <a:rPr lang="pl-PL" sz="1500" dirty="0"/>
              <a:t>, tzn. maksymalizuje dobrobyt społeczny, czyli sumę nadwyżek konsumentów, producentów oraz rządu</a:t>
            </a:r>
            <a:r>
              <a:rPr lang="pl-PL" sz="1500" dirty="0" smtClean="0"/>
              <a:t>.</a:t>
            </a:r>
          </a:p>
          <a:p>
            <a:pPr marL="342900" lvl="2" indent="-342900" algn="just">
              <a:spcBef>
                <a:spcPts val="60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500" dirty="0" smtClean="0"/>
              <a:t>Oznacza </a:t>
            </a:r>
            <a:r>
              <a:rPr lang="pl-PL" sz="1500" dirty="0"/>
              <a:t>to, że </a:t>
            </a:r>
            <a:r>
              <a:rPr lang="pl-PL" sz="1500" dirty="0">
                <a:solidFill>
                  <a:srgbClr val="A50021"/>
                </a:solidFill>
              </a:rPr>
              <a:t>nie istnieje żadna inna alokacja, która byłaby lepsza</a:t>
            </a:r>
            <a:r>
              <a:rPr lang="pl-PL" sz="1500" dirty="0"/>
              <a:t> z ekonomicznego punktu widzenia</a:t>
            </a:r>
            <a:r>
              <a:rPr lang="pl-PL" sz="1500" dirty="0" smtClean="0"/>
              <a:t>.</a:t>
            </a:r>
          </a:p>
          <a:p>
            <a:pPr marL="342900" lvl="2" indent="-342900" algn="just">
              <a:spcBef>
                <a:spcPts val="60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500" dirty="0" err="1"/>
              <a:t>Vernon</a:t>
            </a:r>
            <a:r>
              <a:rPr lang="pl-PL" sz="1500" dirty="0"/>
              <a:t> </a:t>
            </a:r>
            <a:r>
              <a:rPr lang="pl-PL" sz="1500" dirty="0" err="1" smtClean="0"/>
              <a:t>Smith</a:t>
            </a:r>
            <a:r>
              <a:rPr lang="pl-PL" sz="1500" dirty="0" smtClean="0"/>
              <a:t> udowodnił więc, że mechanizm </a:t>
            </a:r>
            <a:r>
              <a:rPr lang="pl-PL" sz="1500" i="1" dirty="0" smtClean="0"/>
              <a:t>Podwójnej Aukcji Ustnej</a:t>
            </a:r>
            <a:r>
              <a:rPr lang="pl-PL" sz="1500" dirty="0" smtClean="0"/>
              <a:t> jest najlepszy i w teorii i w praktyce                                 (tzw. </a:t>
            </a:r>
            <a:r>
              <a:rPr lang="pl-PL" sz="1500" b="1" i="1" dirty="0" smtClean="0">
                <a:solidFill>
                  <a:srgbClr val="C00000"/>
                </a:solidFill>
              </a:rPr>
              <a:t>niewidzialna ręka rynku</a:t>
            </a:r>
            <a:r>
              <a:rPr lang="pl-PL" sz="1500" dirty="0" smtClean="0"/>
              <a:t>).</a:t>
            </a:r>
            <a:endParaRPr lang="pl-PL" sz="1500" dirty="0"/>
          </a:p>
          <a:p>
            <a:pPr marL="342900" lvl="2" indent="-34290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500" dirty="0"/>
              <a:t>… a co ze sprawiedliwością, równością, itp.?</a:t>
            </a:r>
          </a:p>
          <a:p>
            <a:pPr marL="342900" lvl="2" indent="-34290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500" dirty="0" smtClean="0"/>
              <a:t>Rolą </a:t>
            </a:r>
            <a:r>
              <a:rPr lang="pl-PL" sz="1500" dirty="0"/>
              <a:t>państwa jest redystrybucja dochodów (podział tortu).</a:t>
            </a:r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5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>
                <a:solidFill>
                  <a:schemeClr val="tx1"/>
                </a:solidFill>
              </a:rPr>
              <a:t>Analiza równowagi</a:t>
            </a:r>
            <a:br>
              <a:rPr lang="pl-PL" dirty="0" smtClean="0">
                <a:solidFill>
                  <a:schemeClr val="tx1"/>
                </a:solidFill>
              </a:rPr>
            </a:br>
            <a:r>
              <a:rPr lang="pl-PL" dirty="0" smtClean="0">
                <a:solidFill>
                  <a:schemeClr val="tx1"/>
                </a:solidFill>
              </a:rPr>
              <a:t>(</a:t>
            </a:r>
            <a:r>
              <a:rPr lang="pl-PL" dirty="0" err="1" smtClean="0">
                <a:solidFill>
                  <a:schemeClr val="tx1"/>
                </a:solidFill>
              </a:rPr>
              <a:t>Vernon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Smith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smtClean="0">
                <a:solidFill>
                  <a:schemeClr val="tx1"/>
                </a:solidFill>
              </a:rPr>
              <a:t>- nagroda Nobla w 2002r.)</a:t>
            </a:r>
            <a:endParaRPr lang="pl-PL" dirty="0"/>
          </a:p>
        </p:txBody>
      </p:sp>
      <p:sp>
        <p:nvSpPr>
          <p:cNvPr id="17" name="Łuk blokowy 16"/>
          <p:cNvSpPr/>
          <p:nvPr/>
        </p:nvSpPr>
        <p:spPr>
          <a:xfrm rot="10800000">
            <a:off x="8028384" y="1052736"/>
            <a:ext cx="704175" cy="808270"/>
          </a:xfrm>
          <a:prstGeom prst="blockArc">
            <a:avLst>
              <a:gd name="adj1" fmla="val 10800000"/>
              <a:gd name="adj2" fmla="val 21599999"/>
              <a:gd name="adj3" fmla="val 6212"/>
            </a:avLst>
          </a:prstGeom>
          <a:gradFill>
            <a:gsLst>
              <a:gs pos="0">
                <a:srgbClr val="0070C0"/>
              </a:gs>
              <a:gs pos="100000">
                <a:srgbClr val="002060"/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42200" tIns="21100" rIns="42200" bIns="211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Schemat blokowy: łącznik 17"/>
          <p:cNvSpPr/>
          <p:nvPr/>
        </p:nvSpPr>
        <p:spPr>
          <a:xfrm>
            <a:off x="8285109" y="1645279"/>
            <a:ext cx="154286" cy="185143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42200" tIns="21100" rIns="42200" bIns="211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9" name="Picture 3" descr="C:\Users\Przemysław Kusztelak\AppData\Local\Microsoft\Windows\Temporary Internet Files\Content.IE5\2F6MS9NV\MC9004124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113" y="4869160"/>
            <a:ext cx="809067" cy="82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 descr="C:\Users\Przemysław Kusztelak\AppData\Local\Microsoft\Windows\Temporary Internet Files\Content.IE5\36HOHCSW\MC90030496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180" y="3212976"/>
            <a:ext cx="1296144" cy="149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Przemysław Kusztelak\AppData\Local\Microsoft\Windows\Temporary Internet Files\Content.IE5\ESZDRLVW\MC900440391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060" y="2136760"/>
            <a:ext cx="812503" cy="97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701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741" y="920022"/>
            <a:ext cx="2178624" cy="2004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3001" y="1124744"/>
            <a:ext cx="5976465" cy="5168031"/>
          </a:xfrm>
        </p:spPr>
        <p:txBody>
          <a:bodyPr/>
          <a:lstStyle/>
          <a:p>
            <a:pPr marL="285750" lvl="2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dirty="0" smtClean="0"/>
              <a:t>Odtworzenie prawdziwej gospodarki:</a:t>
            </a:r>
            <a:endParaRPr lang="pl-PL" sz="1400" dirty="0"/>
          </a:p>
          <a:p>
            <a:pPr marL="539750" lvl="3" indent="-274638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Font typeface="Wingdings" panose="05000000000000000000" pitchFamily="2" charset="2"/>
              <a:buChar char="Ø"/>
            </a:pPr>
            <a:r>
              <a:rPr lang="pl-PL" sz="1200" dirty="0">
                <a:solidFill>
                  <a:schemeClr val="tx1"/>
                </a:solidFill>
              </a:rPr>
              <a:t>ekonofizyka </a:t>
            </a:r>
            <a:r>
              <a:rPr lang="pl-PL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>
                <a:solidFill>
                  <a:schemeClr val="tx1"/>
                </a:solidFill>
              </a:rPr>
              <a:t>dodajmy do modeli dynamikę i nieliniowość </a:t>
            </a:r>
            <a:r>
              <a:rPr lang="pl-PL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>
                <a:solidFill>
                  <a:schemeClr val="tx1"/>
                </a:solidFill>
              </a:rPr>
              <a:t>na wszystko istnieją dobre modele przejścia fazowego;</a:t>
            </a:r>
          </a:p>
          <a:p>
            <a:pPr marL="539750" lvl="3" indent="-274638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Font typeface="Wingdings" panose="05000000000000000000" pitchFamily="2" charset="2"/>
              <a:buChar char="Ø"/>
            </a:pPr>
            <a:r>
              <a:rPr lang="pl-PL" sz="1200" dirty="0">
                <a:solidFill>
                  <a:schemeClr val="tx1"/>
                </a:solidFill>
              </a:rPr>
              <a:t>ekonomia obliczeniowa </a:t>
            </a:r>
            <a:r>
              <a:rPr lang="pl-PL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>
                <a:solidFill>
                  <a:schemeClr val="tx1"/>
                </a:solidFill>
              </a:rPr>
              <a:t>agent-based computational economics </a:t>
            </a:r>
            <a:r>
              <a:rPr lang="pl-PL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pl-PL" sz="1200" dirty="0" smtClean="0">
                <a:solidFill>
                  <a:schemeClr val="tx1"/>
                </a:solidFill>
              </a:rPr>
              <a:t> </a:t>
            </a:r>
            <a:r>
              <a:rPr lang="pl-PL" sz="1200" dirty="0">
                <a:solidFill>
                  <a:schemeClr val="tx1"/>
                </a:solidFill>
              </a:rPr>
              <a:t>wyhodujmy system ekonomiczny w probówce (m.in. Shyam </a:t>
            </a:r>
            <a:r>
              <a:rPr lang="pl-PL" sz="1200" dirty="0" err="1" smtClean="0">
                <a:solidFill>
                  <a:schemeClr val="tx1"/>
                </a:solidFill>
              </a:rPr>
              <a:t>Sunder</a:t>
            </a:r>
            <a:r>
              <a:rPr lang="pl-PL" sz="1200" dirty="0" smtClean="0">
                <a:solidFill>
                  <a:schemeClr val="tx1"/>
                </a:solidFill>
              </a:rPr>
              <a:t>);</a:t>
            </a:r>
          </a:p>
          <a:p>
            <a:pPr marL="539750" lvl="3" indent="-274638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Font typeface="Wingdings" panose="05000000000000000000" pitchFamily="2" charset="2"/>
              <a:buChar char="Ø"/>
            </a:pPr>
            <a:r>
              <a:rPr lang="pl-PL" sz="1200" dirty="0" smtClean="0">
                <a:solidFill>
                  <a:schemeClr val="tx1"/>
                </a:solidFill>
              </a:rPr>
              <a:t>równowaga </a:t>
            </a:r>
            <a:r>
              <a:rPr lang="pl-PL" sz="1200" dirty="0">
                <a:solidFill>
                  <a:schemeClr val="tx1"/>
                </a:solidFill>
              </a:rPr>
              <a:t>ogólna: gospodarka składa się z wielu rynków, które są ze sobą powiązane. Równowaga na pojedynczym rynku, to tzw. równowaga cząstkowa, zaś równowaga na wszystkich rynkach jednocześnie, to tzw. równowaga ogólna. </a:t>
            </a:r>
            <a:endParaRPr lang="pl-PL" sz="1200" dirty="0" smtClean="0">
              <a:solidFill>
                <a:schemeClr val="tx1"/>
              </a:solidFill>
            </a:endParaRPr>
          </a:p>
          <a:p>
            <a:pPr marL="539750" lvl="3" indent="0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None/>
            </a:pPr>
            <a:endParaRPr lang="pl-PL" sz="1200" dirty="0" smtClean="0">
              <a:solidFill>
                <a:schemeClr val="tx1"/>
              </a:solidFill>
            </a:endParaRPr>
          </a:p>
          <a:p>
            <a:pPr marL="539750" lvl="3" indent="0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None/>
            </a:pPr>
            <a:endParaRPr lang="pl-PL" sz="1200" dirty="0" smtClean="0">
              <a:solidFill>
                <a:schemeClr val="tx1"/>
              </a:solidFill>
            </a:endParaRPr>
          </a:p>
          <a:p>
            <a:pPr marL="539750" lvl="3" indent="0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None/>
            </a:pPr>
            <a:endParaRPr lang="pl-PL" sz="1200" dirty="0">
              <a:solidFill>
                <a:schemeClr val="tx1"/>
              </a:solidFill>
            </a:endParaRPr>
          </a:p>
          <a:p>
            <a:pPr marL="539750" lvl="3" indent="0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None/>
            </a:pPr>
            <a:endParaRPr lang="pl-PL" sz="1200" dirty="0">
              <a:solidFill>
                <a:schemeClr val="tx1"/>
              </a:solidFill>
            </a:endParaRPr>
          </a:p>
          <a:p>
            <a:pPr marL="539750" lvl="3" indent="0" algn="just" defTabSz="539750">
              <a:spcBef>
                <a:spcPts val="0"/>
              </a:spcBef>
              <a:spcAft>
                <a:spcPts val="1200"/>
              </a:spcAft>
              <a:buClr>
                <a:srgbClr val="A50021"/>
              </a:buClr>
              <a:buSzPct val="120000"/>
              <a:buNone/>
            </a:pPr>
            <a:r>
              <a:rPr lang="pl-PL" sz="1200" dirty="0" smtClean="0">
                <a:solidFill>
                  <a:schemeClr val="tx1"/>
                </a:solidFill>
              </a:rPr>
              <a:t>Zmiana </a:t>
            </a:r>
            <a:r>
              <a:rPr lang="pl-PL" sz="1200" dirty="0">
                <a:solidFill>
                  <a:schemeClr val="tx1"/>
                </a:solidFill>
              </a:rPr>
              <a:t>sytuacji </a:t>
            </a:r>
            <a:r>
              <a:rPr lang="pl-PL" sz="1200" dirty="0" smtClean="0">
                <a:solidFill>
                  <a:schemeClr val="tx1"/>
                </a:solidFill>
              </a:rPr>
              <a:t>na pojedynczym rynku wpływa na sytuację na innych rynkach, np.</a:t>
            </a:r>
            <a:endParaRPr lang="pl-PL" sz="1400" dirty="0" smtClean="0"/>
          </a:p>
          <a:p>
            <a:pPr marL="804863" lvl="3" indent="-236538" algn="just" defTabSz="539750">
              <a:spcBef>
                <a:spcPts val="0"/>
              </a:spcBef>
              <a:spcAft>
                <a:spcPts val="600"/>
              </a:spcAft>
              <a:buClr>
                <a:srgbClr val="A50021"/>
              </a:buClr>
              <a:buSzPct val="120000"/>
              <a:buFont typeface="Courier New" panose="02070309020205020404" pitchFamily="49" charset="0"/>
              <a:buChar char="o"/>
            </a:pPr>
            <a:r>
              <a:rPr lang="pl-PL" sz="1200" dirty="0" smtClean="0">
                <a:solidFill>
                  <a:schemeClr val="tx1"/>
                </a:solidFill>
              </a:rPr>
              <a:t>wprowadzenie </a:t>
            </a:r>
            <a:r>
              <a:rPr lang="pl-PL" sz="1200" dirty="0">
                <a:solidFill>
                  <a:schemeClr val="tx1"/>
                </a:solidFill>
              </a:rPr>
              <a:t>subsydium dla producentów </a:t>
            </a:r>
            <a:r>
              <a:rPr lang="pl-PL" sz="1200" dirty="0" smtClean="0">
                <a:solidFill>
                  <a:schemeClr val="tx1"/>
                </a:solidFill>
              </a:rPr>
              <a:t>(kampania </a:t>
            </a:r>
            <a:r>
              <a:rPr lang="pl-PL" sz="1200" dirty="0">
                <a:solidFill>
                  <a:schemeClr val="tx1"/>
                </a:solidFill>
              </a:rPr>
              <a:t>propagująca picie mleka, czy jedzenie ryb</a:t>
            </a:r>
            <a:r>
              <a:rPr lang="pl-PL" sz="1200" dirty="0" smtClean="0">
                <a:solidFill>
                  <a:schemeClr val="tx1"/>
                </a:solidFill>
              </a:rPr>
              <a:t>);</a:t>
            </a:r>
            <a:endParaRPr lang="pl-PL" sz="1200" dirty="0">
              <a:solidFill>
                <a:schemeClr val="tx1"/>
              </a:solidFill>
            </a:endParaRPr>
          </a:p>
          <a:p>
            <a:pPr marL="804863" lvl="3" indent="-236538" algn="just" defTabSz="539750">
              <a:spcBef>
                <a:spcPts val="0"/>
              </a:spcBef>
              <a:spcAft>
                <a:spcPts val="600"/>
              </a:spcAft>
              <a:buClr>
                <a:srgbClr val="A50021"/>
              </a:buClr>
              <a:buSzPct val="120000"/>
              <a:buFont typeface="Courier New" panose="02070309020205020404" pitchFamily="49" charset="0"/>
              <a:buChar char="o"/>
            </a:pPr>
            <a:r>
              <a:rPr lang="pl-PL" sz="1200" dirty="0" smtClean="0">
                <a:solidFill>
                  <a:schemeClr val="tx1"/>
                </a:solidFill>
              </a:rPr>
              <a:t>jaki będzie wpływ </a:t>
            </a:r>
            <a:r>
              <a:rPr lang="pl-PL" sz="1200" dirty="0">
                <a:solidFill>
                  <a:schemeClr val="tx1"/>
                </a:solidFill>
              </a:rPr>
              <a:t>ograniczenia dotacji z Unii </a:t>
            </a:r>
            <a:r>
              <a:rPr lang="pl-PL" sz="1200" dirty="0" smtClean="0">
                <a:solidFill>
                  <a:schemeClr val="tx1"/>
                </a:solidFill>
              </a:rPr>
              <a:t>Europejskiej</a:t>
            </a:r>
            <a:r>
              <a:rPr lang="pl-PL" sz="1200" dirty="0">
                <a:solidFill>
                  <a:schemeClr val="tx1"/>
                </a:solidFill>
              </a:rPr>
              <a:t>?</a:t>
            </a:r>
          </a:p>
          <a:p>
            <a:pPr marL="0" lvl="2" indent="0" algn="just">
              <a:spcBef>
                <a:spcPts val="0"/>
              </a:spcBef>
              <a:spcAft>
                <a:spcPts val="1800"/>
              </a:spcAft>
              <a:buSzPct val="120000"/>
              <a:buNone/>
            </a:pPr>
            <a:endParaRPr lang="pl-PL" sz="1400" dirty="0"/>
          </a:p>
          <a:p>
            <a:pPr marL="285750" lvl="1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Czy </a:t>
            </a:r>
            <a:r>
              <a:rPr lang="pl-PL" dirty="0"/>
              <a:t>modele ekonomiczne tłumaczą </a:t>
            </a:r>
            <a:r>
              <a:rPr lang="pl-PL" dirty="0" smtClean="0"/>
              <a:t>rzeczywistość?</a:t>
            </a:r>
            <a:endParaRPr lang="pl-PL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344" y="2924944"/>
            <a:ext cx="2253021" cy="151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http://www.scidacreview.org/0802/images/abms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307" y="4365104"/>
            <a:ext cx="2405058" cy="217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a 12"/>
          <p:cNvGrpSpPr/>
          <p:nvPr/>
        </p:nvGrpSpPr>
        <p:grpSpPr>
          <a:xfrm>
            <a:off x="2494054" y="3532185"/>
            <a:ext cx="2437985" cy="1041815"/>
            <a:chOff x="3419872" y="3971361"/>
            <a:chExt cx="2437985" cy="1041815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19872" y="3971361"/>
              <a:ext cx="2437985" cy="104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Strzałka w górę 28"/>
            <p:cNvSpPr/>
            <p:nvPr/>
          </p:nvSpPr>
          <p:spPr>
            <a:xfrm>
              <a:off x="3697200" y="4140000"/>
              <a:ext cx="139828" cy="127773"/>
            </a:xfrm>
            <a:prstGeom prst="upArrow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2200" tIns="21100" rIns="42200" bIns="211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/>
            </a:p>
          </p:txBody>
        </p:sp>
        <p:sp>
          <p:nvSpPr>
            <p:cNvPr id="30" name="Strzałka w dół 29"/>
            <p:cNvSpPr/>
            <p:nvPr/>
          </p:nvSpPr>
          <p:spPr>
            <a:xfrm>
              <a:off x="4098804" y="4276853"/>
              <a:ext cx="144949" cy="145489"/>
            </a:xfrm>
            <a:prstGeom prst="downArrow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2200" tIns="21100" rIns="42200" bIns="211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Strzałka w dół 30"/>
            <p:cNvSpPr/>
            <p:nvPr/>
          </p:nvSpPr>
          <p:spPr>
            <a:xfrm>
              <a:off x="4427051" y="4276853"/>
              <a:ext cx="144949" cy="145489"/>
            </a:xfrm>
            <a:prstGeom prst="downArrow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2200" tIns="21100" rIns="42200" bIns="211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Strzałka w dół 31"/>
            <p:cNvSpPr/>
            <p:nvPr/>
          </p:nvSpPr>
          <p:spPr>
            <a:xfrm>
              <a:off x="4848812" y="4276853"/>
              <a:ext cx="144949" cy="145489"/>
            </a:xfrm>
            <a:prstGeom prst="downArrow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2200" tIns="21100" rIns="42200" bIns="211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Strzałka w dół 32"/>
            <p:cNvSpPr/>
            <p:nvPr/>
          </p:nvSpPr>
          <p:spPr>
            <a:xfrm>
              <a:off x="5311720" y="4276853"/>
              <a:ext cx="144949" cy="145489"/>
            </a:xfrm>
            <a:prstGeom prst="downArrow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2200" tIns="21100" rIns="42200" bIns="211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l-PL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5627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4038" y="1599829"/>
            <a:ext cx="8035924" cy="5240039"/>
          </a:xfrm>
        </p:spPr>
        <p:txBody>
          <a:bodyPr/>
          <a:lstStyle/>
          <a:p>
            <a:pPr marL="203200" lvl="0" indent="-203200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dirty="0"/>
              <a:t>Czy modele ekonomiczne tłumaczą </a:t>
            </a:r>
            <a:r>
              <a:rPr lang="pl-PL" dirty="0" smtClean="0"/>
              <a:t>rzeczywistość?</a:t>
            </a:r>
          </a:p>
          <a:p>
            <a:pPr indent="-288925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Taki jest główny cel ekonomistów.</a:t>
            </a:r>
          </a:p>
          <a:p>
            <a:pPr indent="-288925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Za wykazanie, że model sprawdza się w rzeczywistości można dostać nagrodę Nobla.</a:t>
            </a:r>
          </a:p>
          <a:p>
            <a:pPr indent="-288925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W ogólności jednak </a:t>
            </a:r>
            <a:r>
              <a:rPr lang="pl-PL" sz="1400" dirty="0"/>
              <a:t>„bywa </a:t>
            </a:r>
            <a:r>
              <a:rPr lang="pl-PL" sz="1400" dirty="0" smtClean="0"/>
              <a:t>różnie”, np</a:t>
            </a:r>
            <a:r>
              <a:rPr lang="pl-PL" sz="1400" dirty="0"/>
              <a:t>. kryzys ekonomiczny nie został </a:t>
            </a:r>
            <a:r>
              <a:rPr lang="pl-PL" sz="1400" dirty="0" smtClean="0"/>
              <a:t>przewidziany.</a:t>
            </a:r>
          </a:p>
          <a:p>
            <a:pPr marL="0" lvl="0" indent="0" algn="just">
              <a:spcBef>
                <a:spcPts val="1200"/>
              </a:spcBef>
              <a:spcAft>
                <a:spcPts val="600"/>
              </a:spcAft>
              <a:buSzPct val="120000"/>
              <a:buNone/>
            </a:pPr>
            <a:endParaRPr lang="pl-PL" sz="1600" dirty="0" smtClean="0"/>
          </a:p>
          <a:p>
            <a:pPr marL="179388" indent="0" algn="just">
              <a:spcBef>
                <a:spcPts val="1200"/>
              </a:spcBef>
              <a:spcAft>
                <a:spcPts val="600"/>
              </a:spcAft>
              <a:buSzPct val="120000"/>
              <a:buNone/>
            </a:pPr>
            <a:endParaRPr lang="pl-PL" sz="1600" dirty="0" smtClean="0"/>
          </a:p>
          <a:p>
            <a:pPr marL="179388" indent="0" algn="just">
              <a:spcBef>
                <a:spcPts val="1200"/>
              </a:spcBef>
              <a:spcAft>
                <a:spcPts val="600"/>
              </a:spcAft>
              <a:buSzPct val="120000"/>
              <a:buNone/>
            </a:pPr>
            <a:endParaRPr lang="pl-PL" sz="1600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Wnioski</a:t>
            </a:r>
            <a:endParaRPr lang="en-GB" dirty="0" smtClean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957" y="-52815"/>
            <a:ext cx="1280271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185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404019"/>
            <a:ext cx="7994650" cy="720725"/>
          </a:xfrm>
        </p:spPr>
        <p:txBody>
          <a:bodyPr/>
          <a:lstStyle/>
          <a:p>
            <a:r>
              <a:rPr lang="pl-PL" dirty="0"/>
              <a:t>Ekonomia wokół nas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11275"/>
            <a:ext cx="8001000" cy="4606925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pl-PL" dirty="0"/>
              <a:t>Podatki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Ubezpieczenia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Bankowość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Giełda 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Rynek nieruchomości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Zarządzanie 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Consulting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Handel międzynarodowy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Migracje zarobkowe</a:t>
            </a:r>
          </a:p>
          <a:p>
            <a:pPr lvl="1">
              <a:lnSpc>
                <a:spcPct val="120000"/>
              </a:lnSpc>
            </a:pPr>
            <a:r>
              <a:rPr lang="pl-PL" dirty="0"/>
              <a:t>… </a:t>
            </a:r>
          </a:p>
        </p:txBody>
      </p:sp>
      <p:pic>
        <p:nvPicPr>
          <p:cNvPr id="132101" name="Picture 5" descr="makl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557338"/>
            <a:ext cx="2747962" cy="4114800"/>
          </a:xfrm>
          <a:prstGeom prst="rect">
            <a:avLst/>
          </a:prstGeom>
          <a:noFill/>
          <a:ln w="539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9739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32011"/>
            <a:ext cx="7994650" cy="720725"/>
          </a:xfrm>
        </p:spPr>
        <p:txBody>
          <a:bodyPr/>
          <a:lstStyle/>
          <a:p>
            <a:r>
              <a:rPr lang="pl-PL" dirty="0"/>
              <a:t>Plan spotkania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412875"/>
            <a:ext cx="5084762" cy="46085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2400" dirty="0">
                <a:solidFill>
                  <a:srgbClr val="FF0000"/>
                </a:solidFill>
              </a:rPr>
              <a:t>Kim jesteśmy</a:t>
            </a:r>
            <a:r>
              <a:rPr lang="pl-PL" sz="2400" dirty="0" smtClean="0">
                <a:solidFill>
                  <a:srgbClr val="FF0000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pl-PL" sz="2400" dirty="0" smtClean="0"/>
              <a:t>Teoria vs Rzeczywistość</a:t>
            </a:r>
            <a:endParaRPr lang="pl-PL" sz="2400" dirty="0"/>
          </a:p>
          <a:p>
            <a:pPr>
              <a:lnSpc>
                <a:spcPct val="150000"/>
              </a:lnSpc>
            </a:pPr>
            <a:r>
              <a:rPr lang="pl-PL" sz="2400" dirty="0" smtClean="0"/>
              <a:t>Gra </a:t>
            </a:r>
            <a:r>
              <a:rPr lang="pl-PL" sz="2400" dirty="0"/>
              <a:t>z zakresu ekonomii </a:t>
            </a:r>
            <a:r>
              <a:rPr lang="pl-PL" sz="2400" dirty="0" smtClean="0"/>
              <a:t>eksperymentalnej</a:t>
            </a:r>
          </a:p>
          <a:p>
            <a:pPr>
              <a:lnSpc>
                <a:spcPct val="150000"/>
              </a:lnSpc>
            </a:pPr>
            <a:r>
              <a:rPr lang="pl-PL" sz="2400" dirty="0" smtClean="0"/>
              <a:t>Czym zajmuje się ekonomia?</a:t>
            </a:r>
          </a:p>
          <a:p>
            <a:pPr>
              <a:lnSpc>
                <a:spcPct val="150000"/>
              </a:lnSpc>
            </a:pPr>
            <a:r>
              <a:rPr lang="pl-PL" sz="2400" dirty="0" smtClean="0">
                <a:solidFill>
                  <a:srgbClr val="FF0000"/>
                </a:solidFill>
              </a:rPr>
              <a:t>Jakie studia oferujemy?</a:t>
            </a:r>
          </a:p>
        </p:txBody>
      </p:sp>
      <p:pic>
        <p:nvPicPr>
          <p:cNvPr id="178180" name="Picture 4"/>
          <p:cNvPicPr>
            <a:picLocks noChangeAspect="1" noChangeArrowheads="1"/>
          </p:cNvPicPr>
          <p:nvPr/>
        </p:nvPicPr>
        <p:blipFill>
          <a:blip r:embed="rId2" cstate="print"/>
          <a:srcRect l="13782" t="11809" r="13782" b="11809"/>
          <a:stretch>
            <a:fillRect/>
          </a:stretch>
        </p:blipFill>
        <p:spPr bwMode="auto">
          <a:xfrm>
            <a:off x="5508625" y="1557338"/>
            <a:ext cx="2865438" cy="4025900"/>
          </a:xfrm>
          <a:prstGeom prst="rect">
            <a:avLst/>
          </a:prstGeom>
          <a:noFill/>
          <a:ln w="539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33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994650" cy="720725"/>
          </a:xfrm>
        </p:spPr>
        <p:txBody>
          <a:bodyPr/>
          <a:lstStyle/>
          <a:p>
            <a:r>
              <a:rPr lang="pl-PL" dirty="0"/>
              <a:t>Wybrane zagadnienia </a:t>
            </a:r>
            <a:r>
              <a:rPr lang="pl-PL" dirty="0" smtClean="0"/>
              <a:t>badane </a:t>
            </a:r>
            <a:r>
              <a:rPr lang="pl-PL" dirty="0"/>
              <a:t>przez ekonomistów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42355"/>
            <a:ext cx="8001000" cy="4606925"/>
          </a:xfrm>
        </p:spPr>
        <p:txBody>
          <a:bodyPr/>
          <a:lstStyle/>
          <a:p>
            <a:pPr lvl="1">
              <a:lnSpc>
                <a:spcPct val="110000"/>
              </a:lnSpc>
            </a:pPr>
            <a:r>
              <a:rPr lang="pl-PL" dirty="0"/>
              <a:t>Funkcjonowanie przedsiębiorstwa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Konkurencyjność firm, regionów, krajów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Integracja europejska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Prognozowanie inflacji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Analiza kursów walutowych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Prognozowanie kursów akcji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Szacowanie składki ubezpieczeniowej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Ekonomiczna wartość życia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Finansowanie służby zdrowia</a:t>
            </a:r>
          </a:p>
          <a:p>
            <a:pPr lvl="1">
              <a:lnSpc>
                <a:spcPct val="110000"/>
              </a:lnSpc>
            </a:pPr>
            <a:r>
              <a:rPr lang="pl-PL" dirty="0"/>
              <a:t>Ekonomiczna wartość doliny </a:t>
            </a:r>
            <a:r>
              <a:rPr lang="pl-PL" dirty="0" err="1"/>
              <a:t>Rozpudy</a:t>
            </a:r>
            <a:endParaRPr lang="pl-PL" dirty="0"/>
          </a:p>
          <a:p>
            <a:pPr lvl="1">
              <a:lnSpc>
                <a:spcPct val="110000"/>
              </a:lnSpc>
            </a:pPr>
            <a:r>
              <a:rPr lang="pl-PL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626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751" y="260003"/>
            <a:ext cx="7994650" cy="720725"/>
          </a:xfr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Na </a:t>
            </a:r>
            <a:r>
              <a:rPr lang="pl-PL" dirty="0"/>
              <a:t>czym polega studiowanie ekonomii?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751" y="1357313"/>
            <a:ext cx="8034337" cy="51680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68313" indent="-468313" algn="l" defTabSz="449263" rtl="0" eaLnBrk="0" fontAlgn="base" hangingPunct="0">
              <a:lnSpc>
                <a:spcPct val="101000"/>
              </a:lnSpc>
              <a:spcBef>
                <a:spcPts val="750"/>
              </a:spcBef>
              <a:spcAft>
                <a:spcPct val="0"/>
              </a:spcAft>
              <a:buClr>
                <a:srgbClr val="992035"/>
              </a:buClr>
              <a:buSzPct val="150000"/>
              <a:buFont typeface="Wingdings" pitchFamily="2" charset="2"/>
              <a:buChar char=""/>
              <a:defRPr sz="3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06463" indent="-436563" algn="l" defTabSz="449263" rtl="0" eaLnBrk="0" fontAlgn="base" hangingPunct="0">
              <a:lnSpc>
                <a:spcPct val="101000"/>
              </a:lnSpc>
              <a:spcBef>
                <a:spcPts val="650"/>
              </a:spcBef>
              <a:spcAft>
                <a:spcPct val="0"/>
              </a:spcAft>
              <a:buClr>
                <a:srgbClr val="992035"/>
              </a:buClr>
              <a:buSzPct val="110000"/>
              <a:buFont typeface="Wingdings" pitchFamily="2" charset="2"/>
              <a:buChar char=""/>
              <a:defRPr sz="2600">
                <a:solidFill>
                  <a:srgbClr val="000000"/>
                </a:solidFill>
                <a:latin typeface="+mn-lt"/>
              </a:defRPr>
            </a:lvl2pPr>
            <a:lvl3pPr marL="1303338" indent="-393700" algn="l" defTabSz="449263" rtl="0" eaLnBrk="0" fontAlgn="base" hangingPunct="0">
              <a:lnSpc>
                <a:spcPct val="101000"/>
              </a:lnSpc>
              <a:spcBef>
                <a:spcPts val="575"/>
              </a:spcBef>
              <a:spcAft>
                <a:spcPct val="0"/>
              </a:spcAft>
              <a:buClr>
                <a:srgbClr val="992035"/>
              </a:buClr>
              <a:buSzPct val="60000"/>
              <a:buFont typeface="Wingdings" pitchFamily="2" charset="2"/>
              <a:buChar char=""/>
              <a:defRPr sz="2300">
                <a:solidFill>
                  <a:srgbClr val="000000"/>
                </a:solidFill>
                <a:latin typeface="+mn-lt"/>
              </a:defRPr>
            </a:lvl3pPr>
            <a:lvl4pPr marL="1692275" indent="-387350" algn="l" defTabSz="449263" rtl="0" eaLnBrk="0" fontAlgn="base" hangingPunct="0">
              <a:lnSpc>
                <a:spcPct val="101000"/>
              </a:lnSpc>
              <a:spcBef>
                <a:spcPts val="500"/>
              </a:spcBef>
              <a:spcAft>
                <a:spcPct val="0"/>
              </a:spcAft>
              <a:buClr>
                <a:srgbClr val="CC0000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+mn-lt"/>
              </a:defRPr>
            </a:lvl4pPr>
            <a:lvl5pPr marL="2092325" indent="-398463" algn="l" defTabSz="449263" rtl="0" eaLnBrk="0" fontAlgn="base" hangingPunct="0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5pPr>
            <a:lvl6pPr marL="25495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6pPr>
            <a:lvl7pPr marL="30067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7pPr>
            <a:lvl8pPr marL="34639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8pPr>
            <a:lvl9pPr marL="39211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 smtClean="0"/>
              <a:t>Studiowanie polega na zgłębianiu wiedzy z danej dziedziny.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 smtClean="0"/>
              <a:t>Studiowanie ekonomii polega na zgłębianiu teorii o decyzjach podejmowanych przez ludzi mających wpływ na sytuację rynkową.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Poznawane teorie nie zawsze się jednak sprawdzają – trzeba je weryfikować.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Jedną z metod weryfikacji teorii ekonomicznych jest metoda eksperymentalna.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Metoda ta, choć wydaje się prosta, w rzeczywistości jest bardzo skomplikowana</a:t>
            </a:r>
            <a:r>
              <a:rPr lang="pl-PL" sz="1400" kern="0" dirty="0" smtClean="0"/>
              <a:t>.</a:t>
            </a:r>
            <a:endParaRPr lang="pl-PL" sz="1400" kern="0" dirty="0"/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 smtClean="0"/>
              <a:t>W modelach ekonomicznych wykorzystuje się zaawansowaną matematykę.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384" y="4581128"/>
            <a:ext cx="1520825" cy="179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2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dirty="0"/>
              <a:t>Wnioski końcowe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751" y="1357313"/>
            <a:ext cx="8034337" cy="51680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68313" indent="-468313" algn="l" defTabSz="449263" rtl="0" eaLnBrk="0" fontAlgn="base" hangingPunct="0">
              <a:lnSpc>
                <a:spcPct val="101000"/>
              </a:lnSpc>
              <a:spcBef>
                <a:spcPts val="750"/>
              </a:spcBef>
              <a:spcAft>
                <a:spcPct val="0"/>
              </a:spcAft>
              <a:buClr>
                <a:srgbClr val="992035"/>
              </a:buClr>
              <a:buSzPct val="150000"/>
              <a:buFont typeface="Wingdings" pitchFamily="2" charset="2"/>
              <a:buChar char=""/>
              <a:defRPr sz="3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906463" indent="-436563" algn="l" defTabSz="449263" rtl="0" eaLnBrk="0" fontAlgn="base" hangingPunct="0">
              <a:lnSpc>
                <a:spcPct val="101000"/>
              </a:lnSpc>
              <a:spcBef>
                <a:spcPts val="650"/>
              </a:spcBef>
              <a:spcAft>
                <a:spcPct val="0"/>
              </a:spcAft>
              <a:buClr>
                <a:srgbClr val="992035"/>
              </a:buClr>
              <a:buSzPct val="110000"/>
              <a:buFont typeface="Wingdings" pitchFamily="2" charset="2"/>
              <a:buChar char=""/>
              <a:defRPr sz="2600">
                <a:solidFill>
                  <a:srgbClr val="000000"/>
                </a:solidFill>
                <a:latin typeface="+mn-lt"/>
              </a:defRPr>
            </a:lvl2pPr>
            <a:lvl3pPr marL="1303338" indent="-393700" algn="l" defTabSz="449263" rtl="0" eaLnBrk="0" fontAlgn="base" hangingPunct="0">
              <a:lnSpc>
                <a:spcPct val="101000"/>
              </a:lnSpc>
              <a:spcBef>
                <a:spcPts val="575"/>
              </a:spcBef>
              <a:spcAft>
                <a:spcPct val="0"/>
              </a:spcAft>
              <a:buClr>
                <a:srgbClr val="992035"/>
              </a:buClr>
              <a:buSzPct val="60000"/>
              <a:buFont typeface="Wingdings" pitchFamily="2" charset="2"/>
              <a:buChar char=""/>
              <a:defRPr sz="2300">
                <a:solidFill>
                  <a:srgbClr val="000000"/>
                </a:solidFill>
                <a:latin typeface="+mn-lt"/>
              </a:defRPr>
            </a:lvl3pPr>
            <a:lvl4pPr marL="1692275" indent="-387350" algn="l" defTabSz="449263" rtl="0" eaLnBrk="0" fontAlgn="base" hangingPunct="0">
              <a:lnSpc>
                <a:spcPct val="101000"/>
              </a:lnSpc>
              <a:spcBef>
                <a:spcPts val="500"/>
              </a:spcBef>
              <a:spcAft>
                <a:spcPct val="0"/>
              </a:spcAft>
              <a:buClr>
                <a:srgbClr val="CC0000"/>
              </a:buClr>
              <a:buSzPct val="65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+mn-lt"/>
              </a:defRPr>
            </a:lvl4pPr>
            <a:lvl5pPr marL="2092325" indent="-398463" algn="l" defTabSz="449263" rtl="0" eaLnBrk="0" fontAlgn="base" hangingPunct="0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5pPr>
            <a:lvl6pPr marL="25495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6pPr>
            <a:lvl7pPr marL="30067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7pPr>
            <a:lvl8pPr marL="34639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8pPr>
            <a:lvl9pPr marL="3921125" indent="-398463" algn="l" defTabSz="449263" rtl="0" fontAlgn="base">
              <a:lnSpc>
                <a:spcPct val="101000"/>
              </a:lnSpc>
              <a:spcBef>
                <a:spcPts val="625"/>
              </a:spcBef>
              <a:spcAft>
                <a:spcPct val="0"/>
              </a:spcAft>
              <a:buClr>
                <a:srgbClr val="CC0000"/>
              </a:buClr>
              <a:buSzPct val="90000"/>
              <a:buFont typeface="Wingdings" pitchFamily="2" charset="2"/>
              <a:buChar char="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Wybór studiów determinuje znaczącą część życia.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Warto tego wyboru dokonać świadomie, znając jego konsekwencje.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Najważniejsze przy dokonaniu tego wyboru jest dotarcie do informacji o jego konsekwencjach.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/>
              <a:t>Nie warto poddawać się kolorowym reklamom, zwykle zniekształcają rzeczywistość.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400" kern="0" dirty="0" smtClean="0"/>
              <a:t>Naszym zdaniem, w </a:t>
            </a:r>
            <a:r>
              <a:rPr lang="pl-PL" sz="1400" kern="0" dirty="0"/>
              <a:t>wyborze studiów </a:t>
            </a:r>
            <a:r>
              <a:rPr lang="pl-PL" sz="1400" kern="0" dirty="0" smtClean="0"/>
              <a:t>sprawdza </a:t>
            </a:r>
            <a:r>
              <a:rPr lang="pl-PL" sz="1400" kern="0" dirty="0"/>
              <a:t>się zasada: </a:t>
            </a:r>
          </a:p>
          <a:p>
            <a:pPr marL="285750" lvl="2" indent="-285750" algn="just">
              <a:spcBef>
                <a:spcPts val="0"/>
              </a:spcBef>
              <a:spcAft>
                <a:spcPts val="1800"/>
              </a:spcAft>
              <a:buSzPct val="120000"/>
              <a:buFont typeface="Wingdings" panose="05000000000000000000" pitchFamily="2" charset="2"/>
              <a:buChar char="ü"/>
            </a:pPr>
            <a:endParaRPr lang="pl-PL" sz="1400" kern="0" dirty="0"/>
          </a:p>
          <a:p>
            <a:pPr marL="0" lvl="2" indent="0" algn="ctr">
              <a:spcBef>
                <a:spcPts val="0"/>
              </a:spcBef>
              <a:spcAft>
                <a:spcPts val="1800"/>
              </a:spcAft>
              <a:buSzPct val="120000"/>
              <a:buNone/>
            </a:pPr>
            <a:r>
              <a:rPr lang="pl-PL" sz="2000" b="1" kern="0" dirty="0" smtClean="0">
                <a:solidFill>
                  <a:srgbClr val="A50021"/>
                </a:solidFill>
              </a:rPr>
              <a:t>nie </a:t>
            </a:r>
            <a:r>
              <a:rPr lang="pl-PL" sz="2000" b="1" kern="0" dirty="0">
                <a:solidFill>
                  <a:srgbClr val="A50021"/>
                </a:solidFill>
              </a:rPr>
              <a:t>ma rzeczy łatwych i </a:t>
            </a:r>
            <a:r>
              <a:rPr lang="pl-PL" sz="2000" b="1" kern="0" dirty="0" smtClean="0">
                <a:solidFill>
                  <a:srgbClr val="A50021"/>
                </a:solidFill>
              </a:rPr>
              <a:t>wartościowych</a:t>
            </a:r>
            <a:endParaRPr lang="pl-PL" sz="2000" kern="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71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 wyników gry!</a:t>
            </a: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57" y="1786861"/>
            <a:ext cx="4032448" cy="351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7E0000">
                  <a:shade val="30000"/>
                  <a:satMod val="115000"/>
                </a:srgbClr>
              </a:gs>
              <a:gs pos="50000">
                <a:srgbClr val="7E0000">
                  <a:shade val="67500"/>
                  <a:satMod val="115000"/>
                </a:srgbClr>
              </a:gs>
              <a:gs pos="100000">
                <a:srgbClr val="7E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 sz="1800">
              <a:solidFill>
                <a:prstClr val="white"/>
              </a:solidFill>
            </a:endParaRPr>
          </a:p>
        </p:txBody>
      </p:sp>
      <p:pic>
        <p:nvPicPr>
          <p:cNvPr id="9" name="Picture 4" descr="C:\Users\Anita\Desktop\promocja-wne\Logotypy Wydziału\w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815">
                        <a14:foregroundMark x1="73782" y1="66988" x2="73782" y2="66988"/>
                        <a14:foregroundMark x1="83529" y1="28958" x2="83529" y2="28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296" y="2775430"/>
            <a:ext cx="4437783" cy="386654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6714" y="5085184"/>
            <a:ext cx="7270573" cy="2060849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0" y="1484784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pl-PL" sz="6000" dirty="0" smtClean="0">
                <a:solidFill>
                  <a:srgbClr val="EEEC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Dzielimy się pasją</a:t>
            </a:r>
            <a:endParaRPr lang="pl-PL" sz="6000" dirty="0">
              <a:solidFill>
                <a:srgbClr val="EEEC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 sz="1200" dirty="0">
              <a:solidFill>
                <a:srgbClr val="7E0000"/>
              </a:solidFill>
              <a:latin typeface="Calibri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 sz="1200" dirty="0" smtClean="0">
              <a:solidFill>
                <a:srgbClr val="7E0000"/>
              </a:solidFill>
              <a:latin typeface="Calibri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 sz="1200" dirty="0">
              <a:solidFill>
                <a:srgbClr val="7E0000"/>
              </a:solidFill>
              <a:latin typeface="Calibri"/>
              <a:cs typeface="+mn-cs"/>
            </a:endParaRP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pl-PL" sz="1200" dirty="0">
              <a:solidFill>
                <a:srgbClr val="7E0000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3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647" y="1196752"/>
            <a:ext cx="8136705" cy="5384055"/>
          </a:xfrm>
        </p:spPr>
        <p:txBody>
          <a:bodyPr/>
          <a:lstStyle/>
          <a:p>
            <a:pPr marL="203200" indent="-203200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 smtClean="0"/>
              <a:t>Wyobraźcie sobie, że Wasi nauczyciele dostają polecenie od Dyrektora zachęcania Was do lepszej nauki stosując impulsy elektryczne!!!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Ile procent nauczycieli wykorzystałoby nową metodę?</a:t>
            </a:r>
            <a:endParaRPr lang="pl-PL" sz="1300" dirty="0"/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/>
              <a:t>C</a:t>
            </a:r>
            <a:r>
              <a:rPr lang="pl-PL" sz="1300" dirty="0" smtClean="0"/>
              <a:t>zy któryś nauczyciel zdecydowałby się zaaplikować dawkę śmiertelną?</a:t>
            </a:r>
          </a:p>
          <a:p>
            <a:pPr marL="203200" indent="-203200" algn="just">
              <a:spcBef>
                <a:spcPts val="12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 smtClean="0"/>
              <a:t>Stanley Milgram (1963 r):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Badani pełnili </a:t>
            </a:r>
            <a:r>
              <a:rPr lang="pl-PL" sz="1300" dirty="0"/>
              <a:t>rolę </a:t>
            </a:r>
            <a:r>
              <a:rPr lang="pl-PL" sz="1300" dirty="0" smtClean="0"/>
              <a:t>nauczycieli. 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Mogli oni stosować </a:t>
            </a:r>
            <a:r>
              <a:rPr lang="pl-PL" sz="1300" dirty="0"/>
              <a:t>„zachętę” dla swoich uczniów do lepszej nauki w postaci impulsów </a:t>
            </a:r>
            <a:r>
              <a:rPr lang="pl-PL" sz="1300" dirty="0" smtClean="0"/>
              <a:t>elektrycznych.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Nauczyciele </a:t>
            </a:r>
            <a:r>
              <a:rPr lang="pl-PL" sz="1300" dirty="0"/>
              <a:t>wykonywali polecenia eksperymentatora, który decydował o napięciu </a:t>
            </a:r>
            <a:r>
              <a:rPr lang="pl-PL" sz="1300" dirty="0" smtClean="0"/>
              <a:t>impulsów </a:t>
            </a:r>
            <a:r>
              <a:rPr lang="pl-PL" sz="1300" dirty="0"/>
              <a:t>prądu </a:t>
            </a:r>
            <a:r>
              <a:rPr lang="pl-PL" sz="1300" dirty="0" smtClean="0"/>
              <a:t>przekazywanych uczniowi.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Badani </a:t>
            </a:r>
            <a:r>
              <a:rPr lang="pl-PL" sz="1300" dirty="0"/>
              <a:t>sądzili, że ich uczniowie znajdują się w pokoju obok, są podłączeni do aparatury i odczuwają ból oraz cierpienie. </a:t>
            </a:r>
            <a:endParaRPr lang="pl-PL" sz="1300" dirty="0" smtClean="0"/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W </a:t>
            </a:r>
            <a:r>
              <a:rPr lang="pl-PL" sz="1300" dirty="0"/>
              <a:t>każdej chwili badani mogli odmówić wykonania polecenia i zakończyć udział w eksperymencie. </a:t>
            </a:r>
            <a:endParaRPr lang="pl-PL" sz="1300" dirty="0" smtClean="0"/>
          </a:p>
          <a:p>
            <a:pPr marL="290513" indent="-290513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pl-PL" sz="1600" dirty="0" smtClean="0"/>
              <a:t>Teoria: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300" dirty="0" smtClean="0"/>
              <a:t>Na podstawie teorii psychologowie oszacowali, że ok </a:t>
            </a:r>
            <a:r>
              <a:rPr lang="pl-PL" sz="1300" b="1" dirty="0" smtClean="0">
                <a:solidFill>
                  <a:srgbClr val="A50021"/>
                </a:solidFill>
              </a:rPr>
              <a:t>0,1%</a:t>
            </a:r>
            <a:r>
              <a:rPr lang="pl-PL" sz="1300" dirty="0" smtClean="0"/>
              <a:t> ludzi jest zdolna do zaaplikowania śmiertelnej dawki napięcia prądu. </a:t>
            </a:r>
            <a:endParaRPr lang="pl-PL" sz="1300" dirty="0"/>
          </a:p>
          <a:p>
            <a:pPr marL="0" indent="0">
              <a:spcBef>
                <a:spcPts val="600"/>
              </a:spcBef>
              <a:buNone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pl-PL" dirty="0" smtClean="0"/>
              <a:t>Czy </a:t>
            </a:r>
            <a:r>
              <a:rPr lang="pl-PL" dirty="0"/>
              <a:t>teoria = rzeczywistość?</a:t>
            </a:r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894833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545642"/>
            <a:ext cx="8136705" cy="5240039"/>
          </a:xfrm>
        </p:spPr>
        <p:txBody>
          <a:bodyPr/>
          <a:lstStyle/>
          <a:p>
            <a:pPr marL="203200" indent="-203200" algn="just"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 smtClean="0"/>
              <a:t>Wyniki:</a:t>
            </a:r>
          </a:p>
          <a:p>
            <a:pPr indent="-288925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maksymalną (śmiertelną) wartość napięcia zaaplikowało ok …………% uczestników.</a:t>
            </a:r>
          </a:p>
          <a:p>
            <a:pPr indent="-288925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Badani </a:t>
            </a:r>
            <a:r>
              <a:rPr lang="pl-PL" sz="1400" dirty="0"/>
              <a:t>odczuwali silne napięcie i dotkliwą przykrość. </a:t>
            </a:r>
            <a:r>
              <a:rPr lang="pl-PL" sz="1400" dirty="0" smtClean="0"/>
              <a:t>Jeden </a:t>
            </a:r>
            <a:r>
              <a:rPr lang="pl-PL" sz="1400" dirty="0"/>
              <a:t>z nich wszedł do laboratorium uśmiechnięty i pewny siebie. Po 20 minutach był bardzo przejęty i zdenerwowany. W pewnej chwili przycisnął pięść do czoła i wymamrotał: „</a:t>
            </a:r>
            <a:r>
              <a:rPr lang="pl-PL" sz="1400" i="1" dirty="0">
                <a:solidFill>
                  <a:srgbClr val="A50021"/>
                </a:solidFill>
              </a:rPr>
              <a:t>O Boże, niech się to </a:t>
            </a:r>
            <a:r>
              <a:rPr lang="pl-PL" sz="1400" i="1" dirty="0" smtClean="0">
                <a:solidFill>
                  <a:srgbClr val="A50021"/>
                </a:solidFill>
              </a:rPr>
              <a:t>skończy</a:t>
            </a:r>
            <a:r>
              <a:rPr lang="pl-PL" sz="1400" i="1" dirty="0" smtClean="0"/>
              <a:t>”</a:t>
            </a:r>
            <a:r>
              <a:rPr lang="pl-PL" sz="1400" dirty="0" smtClean="0"/>
              <a:t>. </a:t>
            </a:r>
            <a:r>
              <a:rPr lang="pl-PL" sz="1400" dirty="0"/>
              <a:t>A jednak nadal reagował na każde słowo eksperymentatora i był mu </a:t>
            </a:r>
            <a:r>
              <a:rPr lang="pl-PL" sz="1400" dirty="0">
                <a:solidFill>
                  <a:srgbClr val="A50021"/>
                </a:solidFill>
              </a:rPr>
              <a:t>posłuszny do </a:t>
            </a:r>
            <a:r>
              <a:rPr lang="pl-PL" sz="1400" dirty="0" smtClean="0">
                <a:solidFill>
                  <a:srgbClr val="A50021"/>
                </a:solidFill>
              </a:rPr>
              <a:t>końca</a:t>
            </a:r>
            <a:r>
              <a:rPr lang="pl-PL" sz="1400" dirty="0" smtClean="0"/>
              <a:t>. </a:t>
            </a:r>
            <a:endParaRPr lang="pl-PL" sz="1400" dirty="0"/>
          </a:p>
          <a:p>
            <a:pPr marL="203200" indent="-203200" algn="just">
              <a:spcBef>
                <a:spcPts val="12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Cel:</a:t>
            </a:r>
          </a:p>
          <a:p>
            <a:pPr marL="465138" indent="-285750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wykazanie</a:t>
            </a:r>
            <a:r>
              <a:rPr lang="pl-PL" sz="1400" dirty="0"/>
              <a:t>, że podporządkowanie się władzy nie jest cechą narodową Niemców i można ją wywołać także w innych narodowościach. </a:t>
            </a:r>
            <a:endParaRPr lang="pl-PL" sz="1400" dirty="0" smtClean="0"/>
          </a:p>
          <a:p>
            <a:pPr marL="203200" lvl="1" indent="-203200">
              <a:spcBef>
                <a:spcPts val="18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endParaRPr lang="pl-PL" sz="1600" dirty="0" smtClean="0">
              <a:ea typeface="+mn-ea"/>
              <a:cs typeface="+mn-cs"/>
            </a:endParaRPr>
          </a:p>
          <a:p>
            <a:pPr marL="0" indent="0">
              <a:spcBef>
                <a:spcPts val="600"/>
              </a:spcBef>
              <a:buNone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5" name="pole tekstowe 4"/>
          <p:cNvSpPr txBox="1"/>
          <p:nvPr/>
        </p:nvSpPr>
        <p:spPr>
          <a:xfrm>
            <a:off x="6268516" y="1700808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A50021"/>
                </a:solidFill>
              </a:rPr>
              <a:t>66</a:t>
            </a:r>
            <a:endParaRPr lang="pl-PL" dirty="0">
              <a:solidFill>
                <a:srgbClr val="A50021"/>
              </a:solidFill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buSzPct val="120000"/>
            </a:pPr>
            <a:r>
              <a:rPr lang="pl-PL" dirty="0" smtClean="0"/>
              <a:t>Czy </a:t>
            </a:r>
            <a:r>
              <a:rPr lang="pl-PL" dirty="0"/>
              <a:t>teoria = rzeczywistość?</a:t>
            </a:r>
          </a:p>
        </p:txBody>
      </p:sp>
    </p:spTree>
    <p:extLst>
      <p:ext uri="{BB962C8B-B14F-4D97-AF65-F5344CB8AC3E}">
        <p14:creationId xmlns:p14="http://schemas.microsoft.com/office/powerpoint/2010/main" val="2478425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647" y="1268760"/>
            <a:ext cx="8136705" cy="5240039"/>
          </a:xfrm>
        </p:spPr>
        <p:txBody>
          <a:bodyPr/>
          <a:lstStyle/>
          <a:p>
            <a:pPr marL="203200" lvl="0" indent="-203200" algn="just">
              <a:spcBef>
                <a:spcPts val="6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/>
              <a:t>Czy teoria = rzeczywistość?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Poznawane </a:t>
            </a:r>
            <a:r>
              <a:rPr lang="pl-PL" sz="1400" dirty="0"/>
              <a:t>w szkole / na studiach teorie </a:t>
            </a:r>
            <a:r>
              <a:rPr lang="pl-PL" sz="1400" dirty="0" smtClean="0">
                <a:solidFill>
                  <a:srgbClr val="A50021"/>
                </a:solidFill>
              </a:rPr>
              <a:t>NIE ZAWSZE</a:t>
            </a:r>
            <a:r>
              <a:rPr lang="pl-PL" sz="1400" dirty="0" smtClean="0"/>
              <a:t> sprawdzają </a:t>
            </a:r>
            <a:r>
              <a:rPr lang="pl-PL" sz="1400" dirty="0"/>
              <a:t>się w </a:t>
            </a:r>
            <a:r>
              <a:rPr lang="pl-PL" sz="1400" dirty="0" smtClean="0"/>
              <a:t>praktyce.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Trzeba je weryfikować.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Jedną z metod sprawdzenia jest badanie eksperymentalne.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Każda dziedzina nauki ma jednak swoje własne metody weryfikacji teorii, m.in.</a:t>
            </a:r>
          </a:p>
          <a:p>
            <a:pPr lvl="1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Medycyna – opracowanie metody zapładniania </a:t>
            </a:r>
            <a:r>
              <a:rPr lang="pl-PL" sz="1400" dirty="0"/>
              <a:t>in vitro (</a:t>
            </a:r>
            <a:r>
              <a:rPr lang="pl-PL" sz="1400" dirty="0" smtClean="0"/>
              <a:t>Edwards 2010);</a:t>
            </a:r>
          </a:p>
          <a:p>
            <a:pPr lvl="1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Fizyka – wynalezienie </a:t>
            </a:r>
            <a:r>
              <a:rPr lang="pl-PL" sz="1400" dirty="0" err="1" smtClean="0"/>
              <a:t>grafenu</a:t>
            </a:r>
            <a:r>
              <a:rPr lang="pl-PL" sz="1400" dirty="0" smtClean="0"/>
              <a:t> (</a:t>
            </a:r>
            <a:r>
              <a:rPr lang="nn-NO" sz="1400" dirty="0" smtClean="0"/>
              <a:t>Gejm </a:t>
            </a:r>
            <a:r>
              <a:rPr lang="nn-NO" sz="1400" dirty="0"/>
              <a:t>i </a:t>
            </a:r>
            <a:r>
              <a:rPr lang="nn-NO" sz="1400" dirty="0" smtClean="0"/>
              <a:t>Nowosiołow</a:t>
            </a:r>
            <a:r>
              <a:rPr lang="pl-PL" sz="1400" dirty="0" smtClean="0"/>
              <a:t> 2010)</a:t>
            </a:r>
          </a:p>
          <a:p>
            <a:pPr lvl="1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Chemia </a:t>
            </a:r>
            <a:r>
              <a:rPr lang="pl-PL" sz="1400" dirty="0"/>
              <a:t>– wydzielenie czystego radu (</a:t>
            </a:r>
            <a:r>
              <a:rPr lang="pl-PL" sz="1400" dirty="0" smtClean="0"/>
              <a:t>Skłodowska-Curie 1911);</a:t>
            </a:r>
          </a:p>
          <a:p>
            <a:pPr lvl="1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Courier New" panose="02070309020205020404" pitchFamily="49" charset="0"/>
              <a:buChar char="o"/>
            </a:pPr>
            <a:r>
              <a:rPr lang="pl-PL" sz="1400" dirty="0" smtClean="0"/>
              <a:t>Literatura – Sienkiewicz (1905), Reymont (1924), Miłosz (1980).</a:t>
            </a:r>
          </a:p>
          <a:p>
            <a:pPr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… a jak to jest w ekonomii?</a:t>
            </a:r>
          </a:p>
          <a:p>
            <a:pPr marL="179388" indent="0" algn="just">
              <a:spcBef>
                <a:spcPts val="1200"/>
              </a:spcBef>
              <a:spcAft>
                <a:spcPts val="600"/>
              </a:spcAft>
              <a:buSzPct val="120000"/>
              <a:buNone/>
            </a:pPr>
            <a:endParaRPr lang="pl-PL" sz="1600" dirty="0" smtClean="0"/>
          </a:p>
          <a:p>
            <a:pPr marL="203200" lvl="0" indent="-203200" algn="just">
              <a:spcBef>
                <a:spcPts val="12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ü"/>
            </a:pPr>
            <a:r>
              <a:rPr lang="pl-PL" sz="1600" dirty="0" smtClean="0"/>
              <a:t>Czy </a:t>
            </a:r>
            <a:r>
              <a:rPr lang="pl-PL" sz="1600" dirty="0"/>
              <a:t>teorie ekonomiczne sprawdzają </a:t>
            </a:r>
            <a:r>
              <a:rPr lang="pl-PL" sz="1600" dirty="0" smtClean="0"/>
              <a:t>się?</a:t>
            </a:r>
            <a:endParaRPr lang="pl-PL" sz="1600" dirty="0"/>
          </a:p>
          <a:p>
            <a:pPr lvl="0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Jak prawdziwi ludzie podejmują decyzje odnośnie zakupu / sprzedaży dobra?</a:t>
            </a:r>
          </a:p>
          <a:p>
            <a:pPr lvl="0" indent="-288925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Czy model popytu i podaży doprowadzi nas do magicznego punktu równowagi rynkowej?</a:t>
            </a:r>
          </a:p>
          <a:p>
            <a:pPr marL="179388" indent="0" algn="just">
              <a:spcBef>
                <a:spcPts val="1200"/>
              </a:spcBef>
              <a:spcAft>
                <a:spcPts val="600"/>
              </a:spcAft>
              <a:buSzPct val="120000"/>
              <a:buNone/>
            </a:pPr>
            <a:endParaRPr lang="pl-PL" sz="1600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 smtClean="0"/>
              <a:t>Teoria vs </a:t>
            </a:r>
            <a:r>
              <a:rPr lang="pl-PL" dirty="0"/>
              <a:t>rzeczywistość </a:t>
            </a:r>
            <a:r>
              <a:rPr lang="pl-PL" dirty="0" smtClean="0"/>
              <a:t>- wnioski</a:t>
            </a:r>
            <a:endParaRPr lang="en-GB" dirty="0" smtClean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2" name="Strzałka w dół 1"/>
          <p:cNvSpPr/>
          <p:nvPr/>
        </p:nvSpPr>
        <p:spPr bwMode="auto">
          <a:xfrm>
            <a:off x="4067944" y="4103712"/>
            <a:ext cx="288032" cy="576064"/>
          </a:xfrm>
          <a:prstGeom prst="downArrow">
            <a:avLst/>
          </a:prstGeom>
          <a:solidFill>
            <a:srgbClr val="A5002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225" y="-171400"/>
            <a:ext cx="1280271" cy="1786283"/>
          </a:xfrm>
          <a:prstGeom prst="rect">
            <a:avLst/>
          </a:prstGeom>
        </p:spPr>
      </p:pic>
      <p:sp>
        <p:nvSpPr>
          <p:cNvPr id="4" name="Nawias klamrowy zamykający 3"/>
          <p:cNvSpPr/>
          <p:nvPr/>
        </p:nvSpPr>
        <p:spPr bwMode="auto">
          <a:xfrm>
            <a:off x="7956376" y="2852936"/>
            <a:ext cx="144016" cy="1224136"/>
          </a:xfrm>
          <a:prstGeom prst="rightBrace">
            <a:avLst/>
          </a:prstGeom>
          <a:ln>
            <a:solidFill>
              <a:srgbClr val="A50021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8100392" y="3219450"/>
            <a:ext cx="936104" cy="501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>
                <a:solidFill>
                  <a:srgbClr val="A50021"/>
                </a:solidFill>
                <a:latin typeface="+mn-lt"/>
              </a:rPr>
              <a:t>Nagrody Nobla</a:t>
            </a:r>
            <a:endParaRPr lang="pl-PL" sz="1400" dirty="0">
              <a:solidFill>
                <a:srgbClr val="A50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2784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230" y="1268760"/>
            <a:ext cx="8136705" cy="5168031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SzPct val="120000"/>
              <a:buNone/>
            </a:pPr>
            <a:r>
              <a:rPr lang="pl-PL" sz="1600" u="sng" dirty="0"/>
              <a:t>Zasady eksperymentu:</a:t>
            </a:r>
          </a:p>
          <a:p>
            <a:pPr marL="541338" lvl="1" indent="-271463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podział rynku na </a:t>
            </a:r>
            <a:r>
              <a:rPr lang="pl-PL" sz="1400" dirty="0">
                <a:solidFill>
                  <a:srgbClr val="A50021"/>
                </a:solidFill>
              </a:rPr>
              <a:t>kupujących</a:t>
            </a:r>
            <a:r>
              <a:rPr lang="pl-PL" sz="1400" dirty="0"/>
              <a:t> i </a:t>
            </a:r>
            <a:r>
              <a:rPr lang="pl-PL" sz="1400" dirty="0">
                <a:solidFill>
                  <a:srgbClr val="A50021"/>
                </a:solidFill>
              </a:rPr>
              <a:t>sprzedających</a:t>
            </a:r>
            <a:r>
              <a:rPr lang="pl-PL" sz="1400" dirty="0"/>
              <a:t>;</a:t>
            </a:r>
          </a:p>
          <a:p>
            <a:pPr marL="541338" lvl="1" indent="-271463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kupujący nabywają produkt na rynku, aby potem sprzedać go swoim klientom;</a:t>
            </a:r>
          </a:p>
          <a:p>
            <a:pPr marL="541338" lvl="1" indent="-271463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sprzedawcy sprzedają produkt na rynku, który wcześniej kupują od swoich dostawców;</a:t>
            </a:r>
          </a:p>
          <a:p>
            <a:pPr marL="541338" lvl="1" indent="-271463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 smtClean="0"/>
              <a:t>dwie metody zawierania transakcji: zgłoszenie własnej oferty, lub akceptacja oferty zgłoszonej przez inną grupę;</a:t>
            </a:r>
          </a:p>
          <a:p>
            <a:pPr marL="541338" lvl="1" indent="-271463" algn="just"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pl-PL" sz="1400" dirty="0"/>
              <a:t>gramy tzw. „dzień świstaka” </a:t>
            </a:r>
            <a:r>
              <a:rPr lang="pl-PL" sz="1400" dirty="0" smtClean="0"/>
              <a:t>– 5 rund według </a:t>
            </a:r>
            <a:r>
              <a:rPr lang="pl-PL" sz="1400" dirty="0"/>
              <a:t>tych samych </a:t>
            </a:r>
            <a:r>
              <a:rPr lang="pl-PL" sz="1400" dirty="0" smtClean="0"/>
              <a:t>zasad;</a:t>
            </a:r>
            <a:endParaRPr lang="pl-PL" sz="1400" dirty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SzPct val="120000"/>
              <a:buFont typeface="Wingdings" pitchFamily="2" charset="2"/>
              <a:buChar char="ü"/>
            </a:pPr>
            <a:endParaRPr lang="pl-PL" sz="1600" dirty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endParaRPr lang="pl-PL" sz="1600" dirty="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31998"/>
            <a:ext cx="8001000" cy="82073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dirty="0"/>
              <a:t>Eksperyment:</a:t>
            </a:r>
            <a:br>
              <a:rPr lang="pl-PL" dirty="0"/>
            </a:br>
            <a:r>
              <a:rPr lang="pl-PL" dirty="0"/>
              <a:t>DOUBLE ORAL AUCTION (</a:t>
            </a:r>
            <a:r>
              <a:rPr lang="pl-PL" dirty="0" err="1"/>
              <a:t>Vernon</a:t>
            </a:r>
            <a:r>
              <a:rPr lang="pl-PL" dirty="0"/>
              <a:t> </a:t>
            </a:r>
            <a:r>
              <a:rPr lang="pl-PL" dirty="0" err="1"/>
              <a:t>Smith</a:t>
            </a:r>
            <a:r>
              <a:rPr lang="pl-PL" dirty="0"/>
              <a:t>)</a:t>
            </a:r>
            <a:endParaRPr lang="en-GB" dirty="0" smtClean="0"/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 dirty="0"/>
          </a:p>
        </p:txBody>
      </p:sp>
      <p:grpSp>
        <p:nvGrpSpPr>
          <p:cNvPr id="38" name="Grupa 37"/>
          <p:cNvGrpSpPr/>
          <p:nvPr/>
        </p:nvGrpSpPr>
        <p:grpSpPr>
          <a:xfrm>
            <a:off x="625946" y="3779927"/>
            <a:ext cx="7892107" cy="1728192"/>
            <a:chOff x="802904" y="4363244"/>
            <a:chExt cx="20018224" cy="6984776"/>
          </a:xfrm>
          <a:effectLst>
            <a:outerShdw blurRad="88900" dist="228600" dir="7800000" algn="ctr" rotWithShape="0">
              <a:schemeClr val="bg2">
                <a:lumMod val="40000"/>
                <a:lumOff val="60000"/>
                <a:alpha val="93000"/>
              </a:schemeClr>
            </a:outerShdw>
          </a:effectLst>
        </p:grpSpPr>
        <p:cxnSp>
          <p:nvCxnSpPr>
            <p:cNvPr id="48" name="Łącznik prostoliniowy 47"/>
            <p:cNvCxnSpPr/>
            <p:nvPr/>
          </p:nvCxnSpPr>
          <p:spPr bwMode="auto">
            <a:xfrm>
              <a:off x="18840908" y="8683724"/>
              <a:ext cx="0" cy="1512168"/>
            </a:xfrm>
            <a:prstGeom prst="lin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Łącznik prostoliniowy 42"/>
            <p:cNvCxnSpPr/>
            <p:nvPr/>
          </p:nvCxnSpPr>
          <p:spPr bwMode="auto">
            <a:xfrm>
              <a:off x="2783124" y="8683724"/>
              <a:ext cx="0" cy="1512168"/>
            </a:xfrm>
            <a:prstGeom prst="line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Elipsa 38"/>
            <p:cNvSpPr/>
            <p:nvPr/>
          </p:nvSpPr>
          <p:spPr bwMode="auto">
            <a:xfrm>
              <a:off x="802904" y="4363244"/>
              <a:ext cx="3960440" cy="122413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Kupujący 1</a:t>
              </a:r>
            </a:p>
          </p:txBody>
        </p:sp>
        <p:sp>
          <p:nvSpPr>
            <p:cNvPr id="40" name="Elipsa 39"/>
            <p:cNvSpPr/>
            <p:nvPr/>
          </p:nvSpPr>
          <p:spPr bwMode="auto">
            <a:xfrm>
              <a:off x="802904" y="5875412"/>
              <a:ext cx="3960440" cy="122413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Kupujący 2</a:t>
              </a:r>
            </a:p>
          </p:txBody>
        </p:sp>
        <p:sp>
          <p:nvSpPr>
            <p:cNvPr id="41" name="Elipsa 40"/>
            <p:cNvSpPr/>
            <p:nvPr/>
          </p:nvSpPr>
          <p:spPr bwMode="auto">
            <a:xfrm>
              <a:off x="802904" y="7387580"/>
              <a:ext cx="3960440" cy="122413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Kupujący 3</a:t>
              </a:r>
            </a:p>
          </p:txBody>
        </p:sp>
        <p:sp>
          <p:nvSpPr>
            <p:cNvPr id="42" name="Elipsa 41"/>
            <p:cNvSpPr/>
            <p:nvPr/>
          </p:nvSpPr>
          <p:spPr bwMode="auto">
            <a:xfrm>
              <a:off x="802904" y="10123884"/>
              <a:ext cx="3960440" cy="122413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Kupujący N</a:t>
              </a:r>
            </a:p>
          </p:txBody>
        </p:sp>
        <p:sp>
          <p:nvSpPr>
            <p:cNvPr id="44" name="Elipsa 43"/>
            <p:cNvSpPr/>
            <p:nvPr/>
          </p:nvSpPr>
          <p:spPr bwMode="auto">
            <a:xfrm>
              <a:off x="16860688" y="4363244"/>
              <a:ext cx="3960440" cy="122413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Sprzedający</a:t>
              </a:r>
              <a:r>
                <a:rPr kumimoji="0" lang="pl-PL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 </a:t>
              </a:r>
              <a:r>
                <a:rPr kumimoji="0" lang="pl-PL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1</a:t>
              </a:r>
            </a:p>
          </p:txBody>
        </p:sp>
        <p:sp>
          <p:nvSpPr>
            <p:cNvPr id="45" name="Elipsa 44"/>
            <p:cNvSpPr/>
            <p:nvPr/>
          </p:nvSpPr>
          <p:spPr bwMode="auto">
            <a:xfrm>
              <a:off x="16860688" y="5875412"/>
              <a:ext cx="3960440" cy="122413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pl-PL" sz="1000" dirty="0">
                  <a:solidFill>
                    <a:schemeClr val="tx1"/>
                  </a:solidFill>
                  <a:latin typeface="+mn-lt"/>
                </a:rPr>
                <a:t>Sprzedający </a:t>
              </a:r>
              <a:r>
                <a:rPr lang="pl-PL" sz="1000" dirty="0" smtClean="0">
                  <a:solidFill>
                    <a:schemeClr val="tx1"/>
                  </a:solidFill>
                  <a:latin typeface="+mn-lt"/>
                </a:rPr>
                <a:t>2</a:t>
              </a:r>
              <a:endParaRPr kumimoji="0" lang="pl-PL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Gill Sans" charset="0"/>
              </a:endParaRPr>
            </a:p>
          </p:txBody>
        </p:sp>
        <p:sp>
          <p:nvSpPr>
            <p:cNvPr id="46" name="Elipsa 45"/>
            <p:cNvSpPr/>
            <p:nvPr/>
          </p:nvSpPr>
          <p:spPr bwMode="auto">
            <a:xfrm>
              <a:off x="16860688" y="7387580"/>
              <a:ext cx="3960440" cy="122413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pl-PL" sz="1000" dirty="0">
                  <a:solidFill>
                    <a:schemeClr val="tx1"/>
                  </a:solidFill>
                  <a:latin typeface="+mn-lt"/>
                </a:rPr>
                <a:t>Sprzedający </a:t>
              </a:r>
              <a:r>
                <a:rPr lang="pl-PL" sz="1000" dirty="0" smtClean="0">
                  <a:solidFill>
                    <a:schemeClr val="tx1"/>
                  </a:solidFill>
                  <a:latin typeface="+mn-lt"/>
                </a:rPr>
                <a:t>3</a:t>
              </a:r>
              <a:endParaRPr kumimoji="0" lang="pl-PL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Gill Sans" charset="0"/>
              </a:endParaRPr>
            </a:p>
          </p:txBody>
        </p:sp>
        <p:sp>
          <p:nvSpPr>
            <p:cNvPr id="47" name="Elipsa 46"/>
            <p:cNvSpPr/>
            <p:nvPr/>
          </p:nvSpPr>
          <p:spPr bwMode="auto">
            <a:xfrm>
              <a:off x="16860688" y="10123884"/>
              <a:ext cx="3960440" cy="1224136"/>
            </a:xfrm>
            <a:prstGeom prst="ellipse">
              <a:avLst/>
            </a:prstGeom>
            <a:solidFill>
              <a:srgbClr val="00B0F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pl-PL" sz="1000" dirty="0">
                  <a:solidFill>
                    <a:schemeClr val="tx1"/>
                  </a:solidFill>
                  <a:latin typeface="+mn-lt"/>
                </a:rPr>
                <a:t>Sprzedający </a:t>
              </a:r>
              <a:r>
                <a:rPr lang="pl-PL" sz="1000" dirty="0" smtClean="0">
                  <a:solidFill>
                    <a:schemeClr val="tx1"/>
                  </a:solidFill>
                  <a:latin typeface="+mn-lt"/>
                </a:rPr>
                <a:t>K</a:t>
              </a:r>
              <a:endParaRPr kumimoji="0" lang="pl-PL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sym typeface="Gill Sans" charset="0"/>
              </a:endParaRPr>
            </a:p>
          </p:txBody>
        </p:sp>
        <p:sp>
          <p:nvSpPr>
            <p:cNvPr id="49" name="Elipsa 48"/>
            <p:cNvSpPr/>
            <p:nvPr/>
          </p:nvSpPr>
          <p:spPr bwMode="auto">
            <a:xfrm>
              <a:off x="8219728" y="5875412"/>
              <a:ext cx="5400600" cy="396044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ヒラギノ角ゴ ProN W3" charset="0"/>
                  <a:cs typeface="ヒラギノ角ゴ ProN W3" charset="0"/>
                  <a:sym typeface="Gill Sans" charset="0"/>
                </a:rPr>
                <a:t>RYNEK</a:t>
              </a:r>
            </a:p>
          </p:txBody>
        </p:sp>
        <p:cxnSp>
          <p:nvCxnSpPr>
            <p:cNvPr id="50" name="Łącznik prosty ze strzałką 49"/>
            <p:cNvCxnSpPr/>
            <p:nvPr/>
          </p:nvCxnSpPr>
          <p:spPr bwMode="auto">
            <a:xfrm>
              <a:off x="4907360" y="4975312"/>
              <a:ext cx="3312368" cy="1512168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Łącznik prosty ze strzałką 50"/>
            <p:cNvCxnSpPr/>
            <p:nvPr/>
          </p:nvCxnSpPr>
          <p:spPr bwMode="auto">
            <a:xfrm>
              <a:off x="5123384" y="6487480"/>
              <a:ext cx="2880320" cy="856444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Łącznik prosty ze strzałką 51"/>
            <p:cNvCxnSpPr/>
            <p:nvPr/>
          </p:nvCxnSpPr>
          <p:spPr bwMode="auto">
            <a:xfrm>
              <a:off x="5123384" y="7999648"/>
              <a:ext cx="2880320" cy="0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Łącznik prosty ze strzałką 52"/>
            <p:cNvCxnSpPr/>
            <p:nvPr/>
          </p:nvCxnSpPr>
          <p:spPr bwMode="auto">
            <a:xfrm flipV="1">
              <a:off x="4907360" y="8989758"/>
              <a:ext cx="3492388" cy="1692188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Łącznik prosty ze strzałką 53"/>
            <p:cNvCxnSpPr/>
            <p:nvPr/>
          </p:nvCxnSpPr>
          <p:spPr bwMode="auto">
            <a:xfrm flipH="1">
              <a:off x="13332296" y="4975312"/>
              <a:ext cx="3240360" cy="1512168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Łącznik prosty ze strzałką 54"/>
            <p:cNvCxnSpPr/>
            <p:nvPr/>
          </p:nvCxnSpPr>
          <p:spPr bwMode="auto">
            <a:xfrm flipH="1">
              <a:off x="13836352" y="6487480"/>
              <a:ext cx="2736304" cy="856444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Łącznik prosty ze strzałką 55"/>
            <p:cNvCxnSpPr/>
            <p:nvPr/>
          </p:nvCxnSpPr>
          <p:spPr bwMode="auto">
            <a:xfrm flipH="1">
              <a:off x="13836352" y="7999648"/>
              <a:ext cx="2736304" cy="0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Łącznik prosty ze strzałką 56"/>
            <p:cNvCxnSpPr/>
            <p:nvPr/>
          </p:nvCxnSpPr>
          <p:spPr bwMode="auto">
            <a:xfrm flipH="1" flipV="1">
              <a:off x="13620328" y="8989758"/>
              <a:ext cx="2952328" cy="1692188"/>
            </a:xfrm>
            <a:prstGeom prst="straightConnector1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scene3d>
              <a:camera prst="orthographicFront"/>
              <a:lightRig rig="threePt" dir="t"/>
            </a:scene3d>
            <a:sp3d>
              <a:bevelT w="101600" prst="riblet"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74077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ytuł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Eksperyment: kupujący </a:t>
            </a:r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8338" y="1290638"/>
            <a:ext cx="52673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Eksperyment: sprzedający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3325" y="1371600"/>
            <a:ext cx="5016947" cy="414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Eksperyment: transakcja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738430"/>
              </p:ext>
            </p:extLst>
          </p:nvPr>
        </p:nvGraphicFramePr>
        <p:xfrm>
          <a:off x="2267744" y="1412776"/>
          <a:ext cx="4392488" cy="4177501"/>
        </p:xfrm>
        <a:graphic>
          <a:graphicData uri="http://schemas.openxmlformats.org/drawingml/2006/table">
            <a:tbl>
              <a:tblPr/>
              <a:tblGrid>
                <a:gridCol w="2251611"/>
                <a:gridCol w="2140877"/>
              </a:tblGrid>
              <a:tr h="6495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KUPUJĄCY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SPRZEDAJĄCY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A: 5 x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K: 2 x 62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C: 3 x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M: 3 x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"/>
                          <a:cs typeface="Lucida Sans Unicode"/>
                        </a:rPr>
                        <a:t>M: 1 x 25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"/>
                          <a:cs typeface="Lucida Sans Unicode"/>
                        </a:rPr>
                        <a:t>D: 1 x 8</a:t>
                      </a:r>
                      <a:endParaRPr lang="pl-PL" sz="2000" b="0" i="0" u="none" strike="noStrike" kern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"/>
                        <a:cs typeface="Lucida Sans Unicode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E: 2 x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  <a:ea typeface=""/>
                          <a:cs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pl-PL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N: 2 x </a:t>
                      </a:r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Verdana"/>
        <a:ea typeface=""/>
        <a:cs typeface="Lucida Sans Unicode"/>
      </a:majorFont>
      <a:minorFont>
        <a:latin typeface="Verdana"/>
        <a:ea typeface=""/>
        <a:cs typeface="Lucida Sans Unicode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cs typeface="Lucida Sans Unicode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tyw pakietu Office">
  <a:themeElements>
    <a:clrScheme name="Motyw pakiet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yw pakietu Offic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2" charset="0"/>
            <a:cs typeface="Lucida Sans Unicode" charset="0"/>
          </a:defRPr>
        </a:defPPr>
      </a:lstStyle>
    </a:lnDef>
  </a:objectDefaults>
  <a:extraClrSchemeLst>
    <a:extraClrScheme>
      <a:clrScheme name="Motyw pakiet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yw pakiet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yw pakiet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35643</TotalTime>
  <Words>1202</Words>
  <Application>Microsoft Office PowerPoint</Application>
  <PresentationFormat>Pokaz na ekranie (4:3)</PresentationFormat>
  <Paragraphs>201</Paragraphs>
  <Slides>24</Slides>
  <Notes>17</Notes>
  <HiddenSlides>0</HiddenSlides>
  <MMClips>0</MMClips>
  <ScaleCrop>false</ScaleCrop>
  <HeadingPairs>
    <vt:vector size="8" baseType="variant">
      <vt:variant>
        <vt:lpstr>Używane czcionki</vt:lpstr>
      </vt:variant>
      <vt:variant>
        <vt:i4>11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24</vt:i4>
      </vt:variant>
      <vt:variant>
        <vt:lpstr>Pokazy niestandardowe</vt:lpstr>
      </vt:variant>
      <vt:variant>
        <vt:i4>1</vt:i4>
      </vt:variant>
    </vt:vector>
  </HeadingPairs>
  <TitlesOfParts>
    <vt:vector size="39" baseType="lpstr">
      <vt:lpstr>Microsoft YaHei</vt:lpstr>
      <vt:lpstr>Arial</vt:lpstr>
      <vt:lpstr>Calibri</vt:lpstr>
      <vt:lpstr>Courier New</vt:lpstr>
      <vt:lpstr>Gill Sans</vt:lpstr>
      <vt:lpstr>Lucida Sans Unicode</vt:lpstr>
      <vt:lpstr>Segoe UI</vt:lpstr>
      <vt:lpstr>Times New Roman</vt:lpstr>
      <vt:lpstr>Verdana</vt:lpstr>
      <vt:lpstr>Wingdings</vt:lpstr>
      <vt:lpstr>ヒラギノ角ゴ ProN W3</vt:lpstr>
      <vt:lpstr>Motyw pakietu Office</vt:lpstr>
      <vt:lpstr>2_Motyw pakietu Office</vt:lpstr>
      <vt:lpstr>1_Motyw pakietu Office</vt:lpstr>
      <vt:lpstr>Prezentacja programu PowerPoint</vt:lpstr>
      <vt:lpstr>Plan spotkania</vt:lpstr>
      <vt:lpstr>Czy teoria = rzeczywistość?</vt:lpstr>
      <vt:lpstr>Czy teoria = rzeczywistość?</vt:lpstr>
      <vt:lpstr>Teoria vs rzeczywistość - wnioski</vt:lpstr>
      <vt:lpstr>Eksperyment: DOUBLE ORAL AUCTION (Vernon Smith)</vt:lpstr>
      <vt:lpstr>Eksperyment: kupujący </vt:lpstr>
      <vt:lpstr>Eksperyment: sprzedający</vt:lpstr>
      <vt:lpstr>Eksperyment: transakcja</vt:lpstr>
      <vt:lpstr>Eksperyment: GRAMY!</vt:lpstr>
      <vt:lpstr>Czy teorie ekonomiczne się sprawdzają?</vt:lpstr>
      <vt:lpstr>Popyt na dobro,  a tabele preferencji kupujących</vt:lpstr>
      <vt:lpstr>Podaż dobra, a tabele kosztów sprzedających</vt:lpstr>
      <vt:lpstr>Eksperyment: równowaga</vt:lpstr>
      <vt:lpstr>Równowaga rynkowa</vt:lpstr>
      <vt:lpstr>Analiza równowagi (Vernon Smith - nagroda Nobla w 2002r.)</vt:lpstr>
      <vt:lpstr>Czy modele ekonomiczne tłumaczą rzeczywistość?</vt:lpstr>
      <vt:lpstr>Wnioski</vt:lpstr>
      <vt:lpstr>Ekonomia wokół nas</vt:lpstr>
      <vt:lpstr>Wybrane zagadnienia badane przez ekonomistów</vt:lpstr>
      <vt:lpstr>Na czym polega studiowanie ekonomii?</vt:lpstr>
      <vt:lpstr>Wnioski końcowe</vt:lpstr>
      <vt:lpstr>Podsumowanie wyników gry!</vt:lpstr>
      <vt:lpstr>Prezentacja programu PowerPoint</vt:lpstr>
      <vt:lpstr>Bez Ultimatum Game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Spotkanie z ekonomią</dc:title>
  <dc:creator>TG</dc:creator>
  <cp:lastModifiedBy>Bartosz Kopczyński</cp:lastModifiedBy>
  <cp:revision>161</cp:revision>
  <cp:lastPrinted>1601-01-01T00:00:00Z</cp:lastPrinted>
  <dcterms:created xsi:type="dcterms:W3CDTF">2012-09-17T22:25:06Z</dcterms:created>
  <dcterms:modified xsi:type="dcterms:W3CDTF">2015-03-02T12:34:39Z</dcterms:modified>
</cp:coreProperties>
</file>