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75" r:id="rId2"/>
  </p:sldMasterIdLst>
  <p:notesMasterIdLst>
    <p:notesMasterId r:id="rId39"/>
  </p:notesMasterIdLst>
  <p:handoutMasterIdLst>
    <p:handoutMasterId r:id="rId40"/>
  </p:handoutMasterIdLst>
  <p:sldIdLst>
    <p:sldId id="668" r:id="rId3"/>
    <p:sldId id="670" r:id="rId4"/>
    <p:sldId id="671" r:id="rId5"/>
    <p:sldId id="672" r:id="rId6"/>
    <p:sldId id="674" r:id="rId7"/>
    <p:sldId id="621" r:id="rId8"/>
    <p:sldId id="622" r:id="rId9"/>
    <p:sldId id="623" r:id="rId10"/>
    <p:sldId id="624" r:id="rId11"/>
    <p:sldId id="625" r:id="rId12"/>
    <p:sldId id="626" r:id="rId13"/>
    <p:sldId id="627" r:id="rId14"/>
    <p:sldId id="628" r:id="rId15"/>
    <p:sldId id="631" r:id="rId16"/>
    <p:sldId id="630" r:id="rId17"/>
    <p:sldId id="633" r:id="rId18"/>
    <p:sldId id="632" r:id="rId19"/>
    <p:sldId id="634" r:id="rId20"/>
    <p:sldId id="635" r:id="rId21"/>
    <p:sldId id="636" r:id="rId22"/>
    <p:sldId id="639" r:id="rId23"/>
    <p:sldId id="640" r:id="rId24"/>
    <p:sldId id="641" r:id="rId25"/>
    <p:sldId id="642" r:id="rId26"/>
    <p:sldId id="645" r:id="rId27"/>
    <p:sldId id="644" r:id="rId28"/>
    <p:sldId id="654" r:id="rId29"/>
    <p:sldId id="656" r:id="rId30"/>
    <p:sldId id="655" r:id="rId31"/>
    <p:sldId id="657" r:id="rId32"/>
    <p:sldId id="660" r:id="rId33"/>
    <p:sldId id="665" r:id="rId34"/>
    <p:sldId id="666" r:id="rId35"/>
    <p:sldId id="661" r:id="rId36"/>
    <p:sldId id="663" r:id="rId37"/>
    <p:sldId id="664" r:id="rId38"/>
  </p:sldIdLst>
  <p:sldSz cx="9144000" cy="6858000" type="screen4x3"/>
  <p:notesSz cx="10234613" cy="7099300"/>
  <p:custShowLst>
    <p:custShow name="show standard" id="0">
      <p:sldLst/>
    </p:custShow>
    <p:custShow name="show najpierw prezentacja" id="1">
      <p:sldLst/>
    </p:custShow>
  </p:custShowLst>
  <p:defaultTextStyle>
    <a:defPPr>
      <a:defRPr lang="en-GB"/>
    </a:defPPr>
    <a:lvl1pPr algn="l" defTabSz="449263" rtl="0" fontAlgn="base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l" defTabSz="449263" rtl="0" fontAlgn="base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l" defTabSz="449263" rtl="0" fontAlgn="base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l" defTabSz="449263" rtl="0" fontAlgn="base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l" defTabSz="449263" rtl="0" fontAlgn="base">
      <a:lnSpc>
        <a:spcPct val="95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1" autoAdjust="0"/>
    <p:restoredTop sz="95652" autoAdjust="0"/>
  </p:normalViewPr>
  <p:slideViewPr>
    <p:cSldViewPr>
      <p:cViewPr varScale="1">
        <p:scale>
          <a:sx n="123" d="100"/>
          <a:sy n="123" d="100"/>
        </p:scale>
        <p:origin x="1134" y="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-59794"/>
    </p:cViewPr>
  </p:outlineViewPr>
  <p:notesTextViewPr>
    <p:cViewPr>
      <p:scale>
        <a:sx n="75" d="100"/>
        <a:sy n="75" d="100"/>
      </p:scale>
      <p:origin x="0" y="0"/>
    </p:cViewPr>
  </p:notesTextViewPr>
  <p:notesViewPr>
    <p:cSldViewPr>
      <p:cViewPr varScale="1">
        <p:scale>
          <a:sx n="125" d="100"/>
          <a:sy n="125" d="100"/>
        </p:scale>
        <p:origin x="160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3A4913-B159-4E05-AB5C-75CCA9530D32}" type="datetimeFigureOut">
              <a:rPr lang="pl-PL" smtClean="0"/>
              <a:pPr/>
              <a:t>2015-04-10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6743700"/>
            <a:ext cx="4435475" cy="3540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5797550" y="6743700"/>
            <a:ext cx="4435475" cy="3540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4888A-4AA0-47F4-B1FA-BE6817C28260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40591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10234613" cy="70993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4433888" cy="355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9000" tIns="49680" rIns="99000" bIns="4968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300">
                <a:solidFill>
                  <a:srgbClr val="000000"/>
                </a:solidFill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799138" y="0"/>
            <a:ext cx="4433887" cy="355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9000" tIns="49680" rIns="99000" bIns="4968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300">
                <a:solidFill>
                  <a:srgbClr val="000000"/>
                </a:solidFill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0485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341688" y="531813"/>
            <a:ext cx="3548062" cy="26606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1365250" y="3371850"/>
            <a:ext cx="7502525" cy="3195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9000" tIns="49680" rIns="99000" bIns="49680" numCol="1" anchor="t" anchorCtr="0" compatLnSpc="1">
            <a:prstTxWarp prst="textNoShape">
              <a:avLst/>
            </a:prstTxWarp>
          </a:bodyPr>
          <a:lstStyle/>
          <a:p>
            <a:pPr lvl="0"/>
            <a:endParaRPr lang="pl-PL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6743700"/>
            <a:ext cx="4433888" cy="354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9000" tIns="49680" rIns="99000" bIns="4968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300">
                <a:solidFill>
                  <a:srgbClr val="000000"/>
                </a:solidFill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5799138" y="6743700"/>
            <a:ext cx="4433887" cy="354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9000" tIns="49680" rIns="99000" bIns="4968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300">
                <a:solidFill>
                  <a:srgbClr val="000000"/>
                </a:solidFill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fld id="{937E0C7F-457C-4A34-86B0-2DF94B81B83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9609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7C9F07A-1AB1-4E74-B577-09FAAC020369}" type="slidenum">
              <a:rPr lang="pl-PL" smtClean="0">
                <a:solidFill>
                  <a:prstClr val="white"/>
                </a:solidFill>
              </a:rPr>
              <a:pPr/>
              <a:t>1</a:t>
            </a:fld>
            <a:endParaRPr lang="pl-PL" smtClean="0">
              <a:solidFill>
                <a:prstClr val="white"/>
              </a:solidFill>
            </a:endParaRPr>
          </a:p>
        </p:txBody>
      </p:sp>
      <p:sp>
        <p:nvSpPr>
          <p:cNvPr id="40963" name="Text Box 1"/>
          <p:cNvSpPr txBox="1">
            <a:spLocks noChangeArrowheads="1"/>
          </p:cNvSpPr>
          <p:nvPr/>
        </p:nvSpPr>
        <p:spPr bwMode="auto">
          <a:xfrm>
            <a:off x="3886200" y="8686800"/>
            <a:ext cx="29702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753B6D9-29BD-48E1-886D-5937DFA60647}" type="slidenum">
              <a:rPr lang="pl-PL" sz="1200" i="1">
                <a:solidFill>
                  <a:srgbClr val="000000"/>
                </a:solidFill>
                <a:latin typeface="Times New Roman" pitchFamily="16" charset="0"/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pl-PL" sz="1200" i="1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pl-PL" smtClean="0"/>
          </a:p>
        </p:txBody>
      </p:sp>
    </p:spTree>
    <p:extLst>
      <p:ext uri="{BB962C8B-B14F-4D97-AF65-F5344CB8AC3E}">
        <p14:creationId xmlns:p14="http://schemas.microsoft.com/office/powerpoint/2010/main" val="1025168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10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20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11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4079301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12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700111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13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655200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14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2843838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15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553286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16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577710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17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9694288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18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8341148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19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442219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2239195" y="684984"/>
            <a:ext cx="2378546" cy="34289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  <a:cs typeface="Lucida Sans Unicode" charset="0"/>
            </a:endParaRP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914826" y="4342991"/>
            <a:ext cx="5028349" cy="4118072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349490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20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6720393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21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4062870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22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634513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23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4567909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24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4969979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25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2893728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26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1735352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27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3369966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28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9112142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29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595856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3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2239195" y="684984"/>
            <a:ext cx="2378546" cy="34289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  <a:cs typeface="Lucida Sans Unicode" charset="0"/>
            </a:endParaRP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914826" y="4342991"/>
            <a:ext cx="5028349" cy="4118072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7652537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30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8300626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31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144428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37E0C7F-457C-4A34-86B0-2DF94B81B834}" type="slidenum">
              <a:rPr lang="en-GB" smtClean="0"/>
              <a:pPr>
                <a:defRPr/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82659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34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039178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37E0C7F-457C-4A34-86B0-2DF94B81B834}" type="slidenum">
              <a:rPr lang="en-GB" smtClean="0"/>
              <a:pPr>
                <a:defRPr/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6684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4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2239195" y="684984"/>
            <a:ext cx="2378546" cy="34289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  <a:cs typeface="Lucida Sans Unicode" charset="0"/>
            </a:endParaRP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914826" y="4342991"/>
            <a:ext cx="5028349" cy="4118072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672607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5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2239195" y="684984"/>
            <a:ext cx="2378546" cy="34289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  <a:cs typeface="Lucida Sans Unicode" charset="0"/>
            </a:endParaRP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914826" y="4342991"/>
            <a:ext cx="5028349" cy="4118072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98327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6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4204864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7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188388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8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4179031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3CCB27-5A42-4390-AD78-4817DD0DF915}" type="slidenum">
              <a:rPr lang="en-GB" smtClean="0"/>
              <a:pPr/>
              <a:t>9</a:t>
            </a:fld>
            <a:endParaRPr lang="en-GB" dirty="0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341688" y="531813"/>
            <a:ext cx="354965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/>
          </p:nvPr>
        </p:nvSpPr>
        <p:spPr>
          <a:xfrm>
            <a:off x="1365250" y="3371850"/>
            <a:ext cx="7504113" cy="3197225"/>
          </a:xfrm>
          <a:noFill/>
          <a:ln/>
        </p:spPr>
        <p:txBody>
          <a:bodyPr wrap="none" anchor="ctr"/>
          <a:lstStyle/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791700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990600"/>
            <a:ext cx="2055813" cy="51387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9800" cy="51387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0813" cy="137001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5831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900"/>
              </a:spcBef>
              <a:defRPr/>
            </a:lvl1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4178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28898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1125" cy="4260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0263" y="1752600"/>
            <a:ext cx="3921125" cy="4260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21066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8395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62925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2687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724579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1762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2080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69075" y="304800"/>
            <a:ext cx="2000250" cy="570865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49937" cy="570865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0936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dirty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0813" cy="1370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Kliknij, aby edytować format tekstu tytułu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+mn-lt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992035"/>
          </a:solidFill>
          <a:ln w="9360">
            <a:solidFill>
              <a:srgbClr val="99203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 dirty="0"/>
          </a:p>
        </p:txBody>
      </p:sp>
      <p:sp>
        <p:nvSpPr>
          <p:cNvPr id="9223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Kliknij, aby edytować format tekstu konspektu</a:t>
            </a:r>
          </a:p>
          <a:p>
            <a:pPr lvl="1"/>
            <a:r>
              <a:rPr lang="en-GB" smtClean="0"/>
              <a:t>Drugi poziom konspektu</a:t>
            </a:r>
          </a:p>
          <a:p>
            <a:pPr lvl="2"/>
            <a:r>
              <a:rPr lang="en-GB" smtClean="0"/>
              <a:t>Trzeci poziom konspektu</a:t>
            </a:r>
          </a:p>
          <a:p>
            <a:pPr lvl="3"/>
            <a:r>
              <a:rPr lang="en-GB" smtClean="0"/>
              <a:t>Czwarty poziom konspektu</a:t>
            </a:r>
          </a:p>
          <a:p>
            <a:pPr lvl="4"/>
            <a:r>
              <a:rPr lang="en-GB" smtClean="0"/>
              <a:t>Piąty poziom konspektu</a:t>
            </a:r>
          </a:p>
          <a:p>
            <a:pPr lvl="4"/>
            <a:r>
              <a:rPr lang="en-GB" smtClean="0"/>
              <a:t>Szósty poziom konspektu</a:t>
            </a:r>
          </a:p>
          <a:p>
            <a:pPr lvl="4"/>
            <a:r>
              <a:rPr lang="en-GB" smtClean="0"/>
              <a:t>Siódmy poziom konspektu</a:t>
            </a:r>
          </a:p>
          <a:p>
            <a:pPr lvl="4"/>
            <a:r>
              <a:rPr lang="en-GB" smtClean="0"/>
              <a:t>Ósmy poziom konspektu</a:t>
            </a:r>
          </a:p>
          <a:p>
            <a:pPr lvl="4"/>
            <a:r>
              <a:rPr lang="en-GB" smtClean="0"/>
              <a:t>Dziewiąty poziom konspektu</a:t>
            </a:r>
          </a:p>
        </p:txBody>
      </p:sp>
      <p:pic>
        <p:nvPicPr>
          <p:cNvPr id="8" name="Picture 8" descr="WNE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81000" y="5332413"/>
            <a:ext cx="5397500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2400" b="1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2400" b="1">
          <a:solidFill>
            <a:srgbClr val="000000"/>
          </a:solidFill>
          <a:latin typeface="Verdana" pitchFamily="34" charset="0"/>
        </a:defRPr>
      </a:lvl2pPr>
      <a:lvl3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2400" b="1">
          <a:solidFill>
            <a:srgbClr val="000000"/>
          </a:solidFill>
          <a:latin typeface="Verdana" pitchFamily="34" charset="0"/>
        </a:defRPr>
      </a:lvl3pPr>
      <a:lvl4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2400" b="1">
          <a:solidFill>
            <a:srgbClr val="000000"/>
          </a:solidFill>
          <a:latin typeface="Verdana" pitchFamily="34" charset="0"/>
        </a:defRPr>
      </a:lvl4pPr>
      <a:lvl5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2400" b="1">
          <a:solidFill>
            <a:srgbClr val="000000"/>
          </a:solidFill>
          <a:latin typeface="Verdana" pitchFamily="34" charset="0"/>
        </a:defRPr>
      </a:lvl5pPr>
      <a:lvl6pPr marL="457200" algn="l" defTabSz="449263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2400" b="1">
          <a:solidFill>
            <a:srgbClr val="000000"/>
          </a:solidFill>
          <a:latin typeface="Verdana" pitchFamily="34" charset="0"/>
        </a:defRPr>
      </a:lvl6pPr>
      <a:lvl7pPr marL="914400" algn="l" defTabSz="449263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2400" b="1">
          <a:solidFill>
            <a:srgbClr val="000000"/>
          </a:solidFill>
          <a:latin typeface="Verdana" pitchFamily="34" charset="0"/>
        </a:defRPr>
      </a:lvl7pPr>
      <a:lvl8pPr marL="1371600" algn="l" defTabSz="449263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2400" b="1">
          <a:solidFill>
            <a:srgbClr val="000000"/>
          </a:solidFill>
          <a:latin typeface="Verdana" pitchFamily="34" charset="0"/>
        </a:defRPr>
      </a:lvl8pPr>
      <a:lvl9pPr marL="1828800" algn="l" defTabSz="449263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2400" b="1">
          <a:solidFill>
            <a:srgbClr val="000000"/>
          </a:solidFill>
          <a:latin typeface="Verdana" pitchFamily="34" charset="0"/>
        </a:defRPr>
      </a:lvl9pPr>
    </p:titleStyle>
    <p:bodyStyle>
      <a:lvl1pPr marL="468313" indent="-468313" algn="l" defTabSz="449263" rtl="0" eaLnBrk="0" fontAlgn="base" hangingPunct="0">
        <a:lnSpc>
          <a:spcPct val="101000"/>
        </a:lnSpc>
        <a:spcBef>
          <a:spcPts val="750"/>
        </a:spcBef>
        <a:spcAft>
          <a:spcPct val="0"/>
        </a:spcAft>
        <a:buClr>
          <a:srgbClr val="992035"/>
        </a:buClr>
        <a:buSzPct val="150000"/>
        <a:buFont typeface="Wingdings" pitchFamily="2" charset="2"/>
        <a:buChar char=""/>
        <a:defRPr sz="3000">
          <a:solidFill>
            <a:srgbClr val="000000"/>
          </a:solidFill>
          <a:latin typeface="+mn-lt"/>
          <a:ea typeface="+mn-ea"/>
          <a:cs typeface="+mn-cs"/>
        </a:defRPr>
      </a:lvl1pPr>
      <a:lvl2pPr marL="906463" indent="-436563" algn="l" defTabSz="449263" rtl="0" eaLnBrk="0" fontAlgn="base" hangingPunct="0">
        <a:lnSpc>
          <a:spcPct val="101000"/>
        </a:lnSpc>
        <a:spcBef>
          <a:spcPts val="650"/>
        </a:spcBef>
        <a:spcAft>
          <a:spcPct val="0"/>
        </a:spcAft>
        <a:buClr>
          <a:srgbClr val="992035"/>
        </a:buClr>
        <a:buSzPct val="110000"/>
        <a:buFont typeface="Wingdings" pitchFamily="2" charset="2"/>
        <a:buChar char=""/>
        <a:defRPr sz="2600">
          <a:solidFill>
            <a:srgbClr val="000000"/>
          </a:solidFill>
          <a:latin typeface="+mn-lt"/>
        </a:defRPr>
      </a:lvl2pPr>
      <a:lvl3pPr marL="1303338" indent="-393700" algn="l" defTabSz="449263" rtl="0" eaLnBrk="0" fontAlgn="base" hangingPunct="0">
        <a:lnSpc>
          <a:spcPct val="101000"/>
        </a:lnSpc>
        <a:spcBef>
          <a:spcPts val="575"/>
        </a:spcBef>
        <a:spcAft>
          <a:spcPct val="0"/>
        </a:spcAft>
        <a:buClr>
          <a:srgbClr val="992035"/>
        </a:buClr>
        <a:buSzPct val="60000"/>
        <a:buFont typeface="Wingdings" pitchFamily="2" charset="2"/>
        <a:buChar char=""/>
        <a:defRPr sz="2300">
          <a:solidFill>
            <a:srgbClr val="000000"/>
          </a:solidFill>
          <a:latin typeface="+mn-lt"/>
        </a:defRPr>
      </a:lvl3pPr>
      <a:lvl4pPr marL="1692275" indent="-387350" algn="l" defTabSz="449263" rtl="0" eaLnBrk="0" fontAlgn="base" hangingPunct="0">
        <a:lnSpc>
          <a:spcPct val="101000"/>
        </a:lnSpc>
        <a:spcBef>
          <a:spcPts val="5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2000">
          <a:solidFill>
            <a:srgbClr val="000000"/>
          </a:solidFill>
          <a:latin typeface="+mn-lt"/>
        </a:defRPr>
      </a:lvl4pPr>
      <a:lvl5pPr marL="2092325" indent="-398463" algn="l" defTabSz="449263" rtl="0" eaLnBrk="0" fontAlgn="base" hangingPunct="0">
        <a:lnSpc>
          <a:spcPct val="101000"/>
        </a:lnSpc>
        <a:spcBef>
          <a:spcPts val="625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2000">
          <a:solidFill>
            <a:srgbClr val="000000"/>
          </a:solidFill>
          <a:latin typeface="+mn-lt"/>
        </a:defRPr>
      </a:lvl5pPr>
      <a:lvl6pPr marL="2549525" indent="-398463" algn="l" defTabSz="449263" rtl="0" fontAlgn="base">
        <a:lnSpc>
          <a:spcPct val="101000"/>
        </a:lnSpc>
        <a:spcBef>
          <a:spcPts val="625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2000">
          <a:solidFill>
            <a:srgbClr val="000000"/>
          </a:solidFill>
          <a:latin typeface="+mn-lt"/>
        </a:defRPr>
      </a:lvl6pPr>
      <a:lvl7pPr marL="3006725" indent="-398463" algn="l" defTabSz="449263" rtl="0" fontAlgn="base">
        <a:lnSpc>
          <a:spcPct val="101000"/>
        </a:lnSpc>
        <a:spcBef>
          <a:spcPts val="625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2000">
          <a:solidFill>
            <a:srgbClr val="000000"/>
          </a:solidFill>
          <a:latin typeface="+mn-lt"/>
        </a:defRPr>
      </a:lvl7pPr>
      <a:lvl8pPr marL="3463925" indent="-398463" algn="l" defTabSz="449263" rtl="0" fontAlgn="base">
        <a:lnSpc>
          <a:spcPct val="101000"/>
        </a:lnSpc>
        <a:spcBef>
          <a:spcPts val="625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2000">
          <a:solidFill>
            <a:srgbClr val="000000"/>
          </a:solidFill>
          <a:latin typeface="+mn-lt"/>
        </a:defRPr>
      </a:lvl8pPr>
      <a:lvl9pPr marL="3921125" indent="-398463" algn="l" defTabSz="449263" rtl="0" fontAlgn="base">
        <a:lnSpc>
          <a:spcPct val="101000"/>
        </a:lnSpc>
        <a:spcBef>
          <a:spcPts val="625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2000">
          <a:solidFill>
            <a:srgbClr val="000000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" y="5803900"/>
            <a:ext cx="3733800" cy="1054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260350"/>
            <a:ext cx="7994650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7994650" cy="4464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</p:txBody>
      </p:sp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611188" y="981075"/>
            <a:ext cx="7958137" cy="109538"/>
          </a:xfrm>
          <a:custGeom>
            <a:avLst/>
            <a:gdLst>
              <a:gd name="G0" fmla="+- 585 0 0"/>
              <a:gd name="T0" fmla="*/ 3163 w 1000"/>
              <a:gd name="T1" fmla="*/ 3163 h 1000"/>
              <a:gd name="T2" fmla="*/ 18437 w 1000"/>
              <a:gd name="T3" fmla="*/ 18437 h 100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T0" t="T1" r="T2" b="T3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992035"/>
          </a:solidFill>
          <a:ln w="9360">
            <a:solidFill>
              <a:srgbClr val="99203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endParaRPr lang="pl-PL" sz="200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>
            <a:off x="684213" y="5876925"/>
            <a:ext cx="7924800" cy="1588"/>
          </a:xfrm>
          <a:prstGeom prst="line">
            <a:avLst/>
          </a:prstGeom>
          <a:noFill/>
          <a:ln w="3240">
            <a:solidFill>
              <a:srgbClr val="992035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endParaRPr lang="pl-PL" sz="200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609600" y="6245225"/>
            <a:ext cx="1974850" cy="469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pl-PL" sz="2000">
              <a:latin typeface="Verdana" pitchFamily="32" charset="0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89250" cy="469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pl-PL" sz="2000">
              <a:latin typeface="Verdan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65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 b="1">
          <a:solidFill>
            <a:srgbClr val="000000"/>
          </a:solidFill>
          <a:latin typeface="Verdana" pitchFamily="32" charset="0"/>
          <a:cs typeface="Lucida Sans Unicode" charset="0"/>
        </a:defRPr>
      </a:lvl2pPr>
      <a:lvl3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 b="1">
          <a:solidFill>
            <a:srgbClr val="000000"/>
          </a:solidFill>
          <a:latin typeface="Verdana" pitchFamily="32" charset="0"/>
          <a:cs typeface="Lucida Sans Unicode" charset="0"/>
        </a:defRPr>
      </a:lvl3pPr>
      <a:lvl4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 b="1">
          <a:solidFill>
            <a:srgbClr val="000000"/>
          </a:solidFill>
          <a:latin typeface="Verdana" pitchFamily="32" charset="0"/>
          <a:cs typeface="Lucida Sans Unicode" charset="0"/>
        </a:defRPr>
      </a:lvl4pPr>
      <a:lvl5pPr algn="l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 b="1">
          <a:solidFill>
            <a:srgbClr val="000000"/>
          </a:solidFill>
          <a:latin typeface="Verdana" pitchFamily="32" charset="0"/>
          <a:cs typeface="Lucida Sans Unicode" charset="0"/>
        </a:defRPr>
      </a:lvl5pPr>
      <a:lvl6pPr marL="2514600" indent="-228600" algn="l" defTabSz="449263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0000"/>
          </a:solidFill>
          <a:latin typeface="Verdana" pitchFamily="32" charset="0"/>
          <a:cs typeface="Lucida Sans Unicode" charset="0"/>
        </a:defRPr>
      </a:lvl6pPr>
      <a:lvl7pPr marL="2971800" indent="-228600" algn="l" defTabSz="449263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0000"/>
          </a:solidFill>
          <a:latin typeface="Verdana" pitchFamily="32" charset="0"/>
          <a:cs typeface="Lucida Sans Unicode" charset="0"/>
        </a:defRPr>
      </a:lvl7pPr>
      <a:lvl8pPr marL="3429000" indent="-228600" algn="l" defTabSz="449263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0000"/>
          </a:solidFill>
          <a:latin typeface="Verdana" pitchFamily="32" charset="0"/>
          <a:cs typeface="Lucida Sans Unicode" charset="0"/>
        </a:defRPr>
      </a:lvl8pPr>
      <a:lvl9pPr marL="3886200" indent="-228600" algn="l" defTabSz="449263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0000"/>
          </a:solidFill>
          <a:latin typeface="Verdana" pitchFamily="32" charset="0"/>
          <a:cs typeface="Lucida Sans Unicode" charset="0"/>
        </a:defRPr>
      </a:lvl9pPr>
    </p:titleStyle>
    <p:bodyStyle>
      <a:lvl1pPr marL="342900" indent="-342900" algn="l" defTabSz="449263" rtl="0" eaLnBrk="0" fontAlgn="base" hangingPunct="0">
        <a:lnSpc>
          <a:spcPct val="100000"/>
        </a:lnSpc>
        <a:spcBef>
          <a:spcPts val="900"/>
        </a:spcBef>
        <a:spcAft>
          <a:spcPct val="0"/>
        </a:spcAft>
        <a:buClr>
          <a:srgbClr val="A00000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0000"/>
        </a:lnSpc>
        <a:spcBef>
          <a:spcPts val="650"/>
        </a:spcBef>
        <a:spcAft>
          <a:spcPct val="0"/>
        </a:spcAft>
        <a:buClr>
          <a:srgbClr val="A00000"/>
        </a:buClr>
        <a:buSzPct val="100000"/>
        <a:buFont typeface="Wingdings" pitchFamily="2" charset="2"/>
        <a:buChar char="§"/>
        <a:defRPr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100000"/>
        </a:lnSpc>
        <a:spcBef>
          <a:spcPts val="575"/>
        </a:spcBef>
        <a:spcAft>
          <a:spcPct val="0"/>
        </a:spcAft>
        <a:buClr>
          <a:srgbClr val="A00000"/>
        </a:buClr>
        <a:buSzPct val="100000"/>
        <a:buFont typeface="Wingdings" pitchFamily="2" charset="2"/>
        <a:buChar char="§"/>
        <a:defRPr sz="16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100000"/>
        </a:lnSpc>
        <a:spcBef>
          <a:spcPts val="500"/>
        </a:spcBef>
        <a:spcAft>
          <a:spcPct val="0"/>
        </a:spcAft>
        <a:buClr>
          <a:srgbClr val="A00000"/>
        </a:buClr>
        <a:buSzPct val="100000"/>
        <a:buFont typeface="Wingdings" pitchFamily="2" charset="2"/>
        <a:buChar char="§"/>
        <a:defRPr sz="16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100000"/>
        </a:lnSpc>
        <a:spcBef>
          <a:spcPts val="625"/>
        </a:spcBef>
        <a:spcAft>
          <a:spcPct val="0"/>
        </a:spcAft>
        <a:buClr>
          <a:srgbClr val="A00000"/>
        </a:buClr>
        <a:buSzPct val="100000"/>
        <a:buFont typeface="Wingdings" pitchFamily="2" charset="2"/>
        <a:buChar char="§"/>
        <a:defRPr sz="14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lnSpc>
          <a:spcPct val="101000"/>
        </a:lnSpc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lnSpc>
          <a:spcPct val="101000"/>
        </a:lnSpc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lnSpc>
          <a:spcPct val="101000"/>
        </a:lnSpc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lnSpc>
          <a:spcPct val="101000"/>
        </a:lnSpc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899592" y="1052736"/>
            <a:ext cx="7776864" cy="9361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l-PL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Wydział Nauk Ekonomicznych UW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400" y="3042985"/>
            <a:ext cx="3215817" cy="3416805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588224" y="6459790"/>
            <a:ext cx="241216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bg1">
                    <a:lumMod val="85000"/>
                  </a:schemeClr>
                </a:solidFill>
              </a:rPr>
              <a:t>Źródło: Microsoft Creative </a:t>
            </a:r>
            <a:r>
              <a:rPr lang="pl-PL" sz="1000" i="1" dirty="0" err="1" smtClean="0">
                <a:solidFill>
                  <a:schemeClr val="bg1">
                    <a:lumMod val="85000"/>
                  </a:schemeClr>
                </a:solidFill>
              </a:rPr>
              <a:t>Commons</a:t>
            </a:r>
            <a:endParaRPr lang="pl-PL" sz="1000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35005" y="3558530"/>
            <a:ext cx="5472608" cy="11666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  <a:spcBef>
                <a:spcPts val="1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2400" b="1" i="1" dirty="0" smtClean="0">
                <a:solidFill>
                  <a:srgbClr val="A50021"/>
                </a:solidFill>
                <a:latin typeface="+mj-lt"/>
              </a:rPr>
              <a:t>Sytuacja na </a:t>
            </a:r>
            <a:r>
              <a:rPr lang="pl-PL" sz="2400" b="1" i="1" dirty="0" smtClean="0">
                <a:solidFill>
                  <a:srgbClr val="A50021"/>
                </a:solidFill>
                <a:latin typeface="+mj-lt"/>
              </a:rPr>
              <a:t>rynku </a:t>
            </a:r>
            <a:r>
              <a:rPr lang="pl-PL" sz="2400" b="1" i="1" dirty="0" smtClean="0">
                <a:solidFill>
                  <a:srgbClr val="A50021"/>
                </a:solidFill>
                <a:latin typeface="+mj-lt"/>
              </a:rPr>
              <a:t>pracy</a:t>
            </a:r>
          </a:p>
        </p:txBody>
      </p:sp>
    </p:spTree>
    <p:extLst>
      <p:ext uri="{BB962C8B-B14F-4D97-AF65-F5344CB8AC3E}">
        <p14:creationId xmlns:p14="http://schemas.microsoft.com/office/powerpoint/2010/main" val="32992804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648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I: </a:t>
            </a:r>
            <a:r>
              <a:rPr lang="pl-PL" sz="2000" dirty="0"/>
              <a:t>Czy dużo osób studiuje?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Jaki procent Polaków ma wyższe </a:t>
            </a:r>
            <a:r>
              <a:rPr lang="pl-PL" sz="1600" dirty="0" smtClean="0"/>
              <a:t>wykształcenie? </a:t>
            </a:r>
            <a:r>
              <a:rPr lang="pl-PL" sz="1400" dirty="0"/>
              <a:t>(aktywnych zawodowo</a:t>
            </a:r>
            <a:r>
              <a:rPr lang="pl-PL" sz="1400" dirty="0" smtClean="0"/>
              <a:t>)</a:t>
            </a:r>
            <a:r>
              <a:rPr lang="pl-PL" sz="1600" dirty="0" smtClean="0"/>
              <a:t> </a:t>
            </a:r>
            <a:endParaRPr lang="pl-PL" sz="1600" dirty="0"/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Jaki procent uczniów liceów ogólnokształcących planuje studia? 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SzPct val="120000"/>
              <a:buFont typeface="+mj-lt"/>
              <a:buAutoNum type="arabicPeriod" startAt="3"/>
            </a:pPr>
            <a:r>
              <a:rPr lang="pl-PL" sz="1600" dirty="0"/>
              <a:t>Ile jest uczelni w Polsce?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 startAt="4"/>
            </a:pPr>
            <a:r>
              <a:rPr lang="pl-PL" sz="1600" dirty="0"/>
              <a:t>Jaka jest największa szkoła wyższa w </a:t>
            </a:r>
            <a:r>
              <a:rPr lang="pl-PL" sz="1600" dirty="0" smtClean="0"/>
              <a:t>Polsce? </a:t>
            </a:r>
            <a:r>
              <a:rPr lang="pl-PL" sz="1400" dirty="0"/>
              <a:t>(liczba studentów</a:t>
            </a:r>
            <a:r>
              <a:rPr lang="pl-PL" sz="1400" dirty="0" smtClean="0"/>
              <a:t>)</a:t>
            </a:r>
            <a:endParaRPr lang="pl-PL" sz="1600" dirty="0" smtClean="0"/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 startAt="5"/>
            </a:pPr>
            <a:r>
              <a:rPr lang="pl-PL" sz="1600" dirty="0" smtClean="0"/>
              <a:t>W </a:t>
            </a:r>
            <a:r>
              <a:rPr lang="pl-PL" sz="1600" dirty="0"/>
              <a:t>jakim mieście w Polsce jest największy udział studentów w liczbie mieszkańców?</a:t>
            </a:r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SzPct val="120000"/>
              <a:buNone/>
            </a:pP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766854" y="5294586"/>
            <a:ext cx="8001000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Największym udziałem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studentów w liczbie mieszkańców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 całej UE może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pochwalić się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Rzeszów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 (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35,5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%).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3196" y="2983080"/>
            <a:ext cx="2838306" cy="2118856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3" name="Symbol zastępczy zawartości 2"/>
          <p:cNvSpPr txBox="1">
            <a:spLocks/>
          </p:cNvSpPr>
          <p:nvPr/>
        </p:nvSpPr>
        <p:spPr bwMode="auto">
          <a:xfrm>
            <a:off x="827584" y="3250420"/>
            <a:ext cx="3456384" cy="158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468313" indent="-468313" algn="l" defTabSz="449263" rtl="0" eaLnBrk="0" fontAlgn="base" hangingPunct="0">
              <a:lnSpc>
                <a:spcPct val="101000"/>
              </a:lnSpc>
              <a:spcBef>
                <a:spcPts val="750"/>
              </a:spcBef>
              <a:spcAft>
                <a:spcPct val="0"/>
              </a:spcAft>
              <a:buClr>
                <a:srgbClr val="992035"/>
              </a:buClr>
              <a:buSzPct val="150000"/>
              <a:buFont typeface="Wingdings" pitchFamily="2" charset="2"/>
              <a:buChar char="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906463" indent="-436563" algn="l" defTabSz="449263" rtl="0" eaLnBrk="0" fontAlgn="base" hangingPunct="0">
              <a:lnSpc>
                <a:spcPct val="101000"/>
              </a:lnSpc>
              <a:spcBef>
                <a:spcPts val="650"/>
              </a:spcBef>
              <a:spcAft>
                <a:spcPct val="0"/>
              </a:spcAft>
              <a:buClr>
                <a:srgbClr val="992035"/>
              </a:buClr>
              <a:buSzPct val="110000"/>
              <a:buFont typeface="Wingdings" pitchFamily="2" charset="2"/>
              <a:buChar char=""/>
              <a:defRPr sz="2600">
                <a:solidFill>
                  <a:srgbClr val="000000"/>
                </a:solidFill>
                <a:latin typeface="+mn-lt"/>
              </a:defRPr>
            </a:lvl2pPr>
            <a:lvl3pPr marL="1303338" indent="-393700" algn="l" defTabSz="449263" rtl="0" eaLnBrk="0" fontAlgn="base" hangingPunct="0">
              <a:lnSpc>
                <a:spcPct val="101000"/>
              </a:lnSpc>
              <a:spcBef>
                <a:spcPts val="575"/>
              </a:spcBef>
              <a:spcAft>
                <a:spcPct val="0"/>
              </a:spcAft>
              <a:buClr>
                <a:srgbClr val="992035"/>
              </a:buClr>
              <a:buSzPct val="60000"/>
              <a:buFont typeface="Wingdings" pitchFamily="2" charset="2"/>
              <a:buChar char=""/>
              <a:defRPr sz="2300">
                <a:solidFill>
                  <a:srgbClr val="000000"/>
                </a:solidFill>
                <a:latin typeface="+mn-lt"/>
              </a:defRPr>
            </a:lvl3pPr>
            <a:lvl4pPr marL="1692275" indent="-387350" algn="l" defTabSz="449263" rtl="0" eaLnBrk="0" fontAlgn="base" hangingPunct="0">
              <a:lnSpc>
                <a:spcPct val="101000"/>
              </a:lnSpc>
              <a:spcBef>
                <a:spcPts val="500"/>
              </a:spcBef>
              <a:spcAft>
                <a:spcPct val="0"/>
              </a:spcAft>
              <a:buClr>
                <a:srgbClr val="CC0000"/>
              </a:buClr>
              <a:buSzPct val="65000"/>
              <a:buFont typeface="Wingdings" pitchFamily="2" charset="2"/>
              <a:buChar char=""/>
              <a:defRPr sz="2000">
                <a:solidFill>
                  <a:srgbClr val="000000"/>
                </a:solidFill>
                <a:latin typeface="+mn-lt"/>
              </a:defRPr>
            </a:lvl4pPr>
            <a:lvl5pPr marL="2092325" indent="-398463" algn="l" defTabSz="449263" rtl="0" eaLnBrk="0" fontAlgn="base" hangingPunct="0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5pPr>
            <a:lvl6pPr marL="25495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6pPr>
            <a:lvl7pPr marL="30067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7pPr>
            <a:lvl8pPr marL="34639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8pPr>
            <a:lvl9pPr marL="39211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pl-PL" sz="1600" kern="0" dirty="0" smtClean="0"/>
              <a:t>W całej Unii Europejskiej w 65 </a:t>
            </a:r>
            <a:r>
              <a:rPr lang="pl-PL" sz="1600" kern="0" dirty="0"/>
              <a:t>miastach udział studentów w liczbie mieszkańców </a:t>
            </a:r>
            <a:r>
              <a:rPr lang="pl-PL" sz="1600" kern="0" dirty="0" smtClean="0"/>
              <a:t>jest większy, niż 15%. Wśród nich aż 16 znajduje się w Polsce, 8 we Włoszech i 7 na Słowacji. </a:t>
            </a:r>
            <a:br>
              <a:rPr lang="pl-PL" sz="1600" kern="0" dirty="0" smtClean="0"/>
            </a:br>
            <a:endParaRPr lang="pl-PL" sz="1600" kern="0" dirty="0"/>
          </a:p>
        </p:txBody>
      </p:sp>
      <p:sp>
        <p:nvSpPr>
          <p:cNvPr id="14" name="Prostokąt 13"/>
          <p:cNvSpPr/>
          <p:nvPr/>
        </p:nvSpPr>
        <p:spPr>
          <a:xfrm>
            <a:off x="7963431" y="1332207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27%</a:t>
            </a:r>
            <a:endParaRPr lang="pl-PL" sz="1600" dirty="0">
              <a:latin typeface="+mn-lt"/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7380312" y="1614688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90%</a:t>
            </a:r>
            <a:endParaRPr lang="pl-PL" sz="1600" dirty="0">
              <a:latin typeface="+mn-lt"/>
            </a:endParaRPr>
          </a:p>
        </p:txBody>
      </p:sp>
      <p:sp>
        <p:nvSpPr>
          <p:cNvPr id="16" name="Prostokąt 15"/>
          <p:cNvSpPr/>
          <p:nvPr/>
        </p:nvSpPr>
        <p:spPr>
          <a:xfrm>
            <a:off x="3419872" y="1941378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434</a:t>
            </a:r>
            <a:endParaRPr lang="pl-PL" sz="1600" dirty="0">
              <a:latin typeface="+mn-lt"/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7262241" y="2267621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UW</a:t>
            </a:r>
            <a:endParaRPr lang="pl-PL" sz="1600" dirty="0">
              <a:latin typeface="+mn-lt"/>
            </a:endParaRPr>
          </a:p>
        </p:txBody>
      </p:sp>
      <p:sp>
        <p:nvSpPr>
          <p:cNvPr id="18" name="Prostokąt 17"/>
          <p:cNvSpPr/>
          <p:nvPr/>
        </p:nvSpPr>
        <p:spPr>
          <a:xfrm>
            <a:off x="2339752" y="2815243"/>
            <a:ext cx="108012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Rzeszów</a:t>
            </a:r>
            <a:endParaRPr lang="pl-PL" sz="1600" dirty="0">
              <a:latin typeface="+mn-lt"/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5243196" y="5007298"/>
            <a:ext cx="340575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tx1"/>
                </a:solidFill>
              </a:rPr>
              <a:t>Źródło</a:t>
            </a:r>
            <a:r>
              <a:rPr lang="pl-PL" sz="1000" i="1" dirty="0">
                <a:solidFill>
                  <a:schemeClr val="tx1"/>
                </a:solidFill>
              </a:rPr>
              <a:t>: http://www.rzeszow4u.pl</a:t>
            </a:r>
          </a:p>
        </p:txBody>
      </p:sp>
    </p:spTree>
    <p:extLst>
      <p:ext uri="{BB962C8B-B14F-4D97-AF65-F5344CB8AC3E}">
        <p14:creationId xmlns:p14="http://schemas.microsoft.com/office/powerpoint/2010/main" val="21196405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I: </a:t>
            </a:r>
            <a:r>
              <a:rPr lang="pl-PL" sz="2000" dirty="0"/>
              <a:t>Czy po studiach znajdziemy pracę?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stopa bezrobocia w Polsce?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Jaki </a:t>
            </a:r>
            <a:r>
              <a:rPr lang="pl-PL" sz="1600" dirty="0"/>
              <a:t>procent młodych ludzi jest dziś bez pracy</a:t>
            </a:r>
            <a:r>
              <a:rPr lang="pl-PL" sz="1600" dirty="0" smtClean="0"/>
              <a:t>? </a:t>
            </a:r>
            <a:r>
              <a:rPr lang="pl-PL" sz="1400" dirty="0" smtClean="0"/>
              <a:t>(stopa bezrobocia 15-25 lat)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stopa </a:t>
            </a:r>
            <a:r>
              <a:rPr lang="pl-PL" sz="1600" dirty="0" smtClean="0"/>
              <a:t>bezrobocia dla </a:t>
            </a:r>
            <a:r>
              <a:rPr lang="pl-PL" sz="1600" dirty="0"/>
              <a:t>osób z wyższym </a:t>
            </a:r>
            <a:r>
              <a:rPr lang="pl-PL" sz="1600" dirty="0" smtClean="0"/>
              <a:t>wykształceniem? </a:t>
            </a:r>
            <a:r>
              <a:rPr lang="pl-PL" sz="1400" dirty="0" smtClean="0"/>
              <a:t>(do 5 lat po studiach)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Przy </a:t>
            </a:r>
            <a:r>
              <a:rPr lang="pl-PL" sz="1600" dirty="0"/>
              <a:t>jakim poziomie wykształcenia jest najwyższe bezrobocie</a:t>
            </a:r>
            <a:r>
              <a:rPr lang="pl-PL" sz="1600" dirty="0" smtClean="0"/>
              <a:t>?</a:t>
            </a:r>
            <a:r>
              <a:rPr lang="pl-PL" sz="1600" dirty="0"/>
              <a:t> </a:t>
            </a:r>
            <a:r>
              <a:rPr lang="pl-PL" sz="1400" dirty="0"/>
              <a:t>(do roku po ukończeniu edukacji</a:t>
            </a:r>
            <a:r>
              <a:rPr lang="pl-PL" sz="1400" dirty="0" smtClean="0"/>
              <a:t>)</a:t>
            </a:r>
          </a:p>
          <a:p>
            <a:pPr marL="625475" lvl="1" indent="-255588" eaLnBrk="1" fontAlgn="t" hangingPunct="1">
              <a:spcBef>
                <a:spcPts val="600"/>
              </a:spcBef>
              <a:spcAft>
                <a:spcPts val="0"/>
              </a:spcAft>
              <a:buFont typeface="+mj-lt"/>
              <a:buAutoNum type="alphaUcPeriod"/>
            </a:pPr>
            <a:r>
              <a:rPr lang="pl-PL" sz="1400" dirty="0"/>
              <a:t>Wyższe</a:t>
            </a:r>
          </a:p>
          <a:p>
            <a:pPr marL="625475" lvl="1" indent="-255588" eaLnBrk="1" fontAlgn="t" hangingPunct="1">
              <a:spcBef>
                <a:spcPts val="600"/>
              </a:spcBef>
              <a:spcAft>
                <a:spcPts val="0"/>
              </a:spcAft>
              <a:buFont typeface="+mj-lt"/>
              <a:buAutoNum type="alphaUcPeriod"/>
            </a:pPr>
            <a:r>
              <a:rPr lang="pl-PL" sz="1400" dirty="0"/>
              <a:t>Policealne i średnie zawodowe</a:t>
            </a:r>
          </a:p>
          <a:p>
            <a:pPr marL="625475" lvl="1" indent="-255588" eaLnBrk="1" fontAlgn="t" hangingPunct="1">
              <a:spcBef>
                <a:spcPts val="600"/>
              </a:spcBef>
              <a:spcAft>
                <a:spcPts val="0"/>
              </a:spcAft>
              <a:buFont typeface="+mj-lt"/>
              <a:buAutoNum type="alphaUcPeriod"/>
            </a:pPr>
            <a:r>
              <a:rPr lang="pl-PL" sz="1400" dirty="0"/>
              <a:t>Średnie ogólnokształcące</a:t>
            </a:r>
          </a:p>
          <a:p>
            <a:pPr marL="625475" lvl="1" indent="-255588" eaLnBrk="1" fontAlgn="t" hangingPunct="1">
              <a:spcBef>
                <a:spcPts val="600"/>
              </a:spcBef>
              <a:spcAft>
                <a:spcPts val="0"/>
              </a:spcAft>
              <a:buFont typeface="+mj-lt"/>
              <a:buAutoNum type="alphaUcPeriod"/>
            </a:pPr>
            <a:r>
              <a:rPr lang="pl-PL" sz="1400" dirty="0"/>
              <a:t>Zasadnicze zawodowe</a:t>
            </a:r>
          </a:p>
          <a:p>
            <a:pPr marL="438150" lvl="1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000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cxnSp>
        <p:nvCxnSpPr>
          <p:cNvPr id="9" name="Łącznik prosty 8"/>
          <p:cNvCxnSpPr/>
          <p:nvPr/>
        </p:nvCxnSpPr>
        <p:spPr bwMode="auto">
          <a:xfrm>
            <a:off x="626045" y="4365104"/>
            <a:ext cx="7964115" cy="0"/>
          </a:xfrm>
          <a:prstGeom prst="line">
            <a:avLst/>
          </a:prstGeom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90444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I: </a:t>
            </a:r>
            <a:r>
              <a:rPr lang="pl-PL" sz="2000" dirty="0"/>
              <a:t>Czy po studiach znajdziemy pracę?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Jaka </a:t>
            </a:r>
            <a:r>
              <a:rPr lang="pl-PL" sz="1600" dirty="0"/>
              <a:t>jest </a:t>
            </a:r>
            <a:r>
              <a:rPr lang="pl-PL" sz="1600" dirty="0" smtClean="0"/>
              <a:t>stopa </a:t>
            </a:r>
            <a:r>
              <a:rPr lang="pl-PL" sz="1600" dirty="0"/>
              <a:t>bezrobocia w Polsce</a:t>
            </a:r>
            <a:r>
              <a:rPr lang="pl-PL" sz="1600" dirty="0" smtClean="0"/>
              <a:t>?</a:t>
            </a: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0" name="Prostokąt 9"/>
          <p:cNvSpPr/>
          <p:nvPr/>
        </p:nvSpPr>
        <p:spPr>
          <a:xfrm>
            <a:off x="574675" y="5534013"/>
            <a:ext cx="8035923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Stopa bezrobocia w Polsce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wynosi ok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12%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4644008" y="1306802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12%</a:t>
            </a:r>
            <a:endParaRPr lang="pl-PL" sz="1600" dirty="0">
              <a:latin typeface="+mn-lt"/>
            </a:endParaRPr>
          </a:p>
        </p:txBody>
      </p:sp>
      <p:pic>
        <p:nvPicPr>
          <p:cNvPr id="12" name="Picture 4" descr="http://kasjerka-opowiada.blog.onet.pl/wp-content/blogs.dir/512171/files/blog_te_1076276_2176501_tr_bezrobocie_f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1" y="1762111"/>
            <a:ext cx="333375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ole tekstowe 12"/>
          <p:cNvSpPr txBox="1"/>
          <p:nvPr/>
        </p:nvSpPr>
        <p:spPr>
          <a:xfrm>
            <a:off x="2869121" y="4616281"/>
            <a:ext cx="340575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tx1"/>
                </a:solidFill>
              </a:rPr>
              <a:t>Źródło: http</a:t>
            </a:r>
            <a:r>
              <a:rPr lang="pl-PL" sz="1000" i="1" dirty="0">
                <a:solidFill>
                  <a:schemeClr val="tx1"/>
                </a:solidFill>
              </a:rPr>
              <a:t>://kasjerka-opowiada.blog.onet.pl</a:t>
            </a:r>
          </a:p>
        </p:txBody>
      </p:sp>
    </p:spTree>
    <p:extLst>
      <p:ext uri="{BB962C8B-B14F-4D97-AF65-F5344CB8AC3E}">
        <p14:creationId xmlns:p14="http://schemas.microsoft.com/office/powerpoint/2010/main" val="10609045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I: </a:t>
            </a:r>
            <a:r>
              <a:rPr lang="pl-PL" sz="2000" dirty="0"/>
              <a:t>Czy po studiach znajdziemy pracę?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stopa bezrobocia w Polsce?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Jaki </a:t>
            </a:r>
            <a:r>
              <a:rPr lang="pl-PL" sz="1600" dirty="0"/>
              <a:t>procent młodych ludzi jest dziś bez pracy</a:t>
            </a:r>
            <a:r>
              <a:rPr lang="pl-PL" sz="1600" dirty="0" smtClean="0"/>
              <a:t>? </a:t>
            </a:r>
            <a:r>
              <a:rPr lang="pl-PL" sz="1400" dirty="0"/>
              <a:t>(stopa bezrobocia 15-25 lat</a:t>
            </a:r>
            <a:r>
              <a:rPr lang="pl-PL" sz="1400" dirty="0" smtClean="0"/>
              <a:t>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endParaRPr lang="pl-PL" sz="1400" dirty="0"/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endParaRPr lang="pl-PL" sz="1200" dirty="0" smtClean="0"/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dirty="0" smtClean="0"/>
              <a:t>Stopa bezrobocia wśród młodych (poniżej 25. roku życia) w Europie (EU28) wynosi ok 22%.</a:t>
            </a:r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endParaRPr lang="pl-PL" sz="1400" dirty="0"/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dirty="0" smtClean="0"/>
              <a:t>Jest to dwukrotnie więcej niż wynosi analogiczny wskaźnik dla osób powyżej 25 roku życia.</a:t>
            </a:r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endParaRPr lang="pl-PL" sz="12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9" name="Prostokąt 8"/>
          <p:cNvSpPr/>
          <p:nvPr/>
        </p:nvSpPr>
        <p:spPr>
          <a:xfrm>
            <a:off x="4644008" y="1302557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12%</a:t>
            </a:r>
            <a:endParaRPr lang="pl-PL" sz="1600" dirty="0">
              <a:latin typeface="+mn-lt"/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734386" y="5300103"/>
            <a:ext cx="803592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Stopa bezrobocia w Polsce wśród osób w wieku 15-25 lat wynosi ok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23%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8315254" y="1640388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23%</a:t>
            </a:r>
            <a:endParaRPr lang="pl-PL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63300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I: </a:t>
            </a:r>
            <a:r>
              <a:rPr lang="pl-PL" sz="2000" dirty="0"/>
              <a:t>Czy po studiach znajdziemy pracę?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stopa bezrobocia w Polsce?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Jaki </a:t>
            </a:r>
            <a:r>
              <a:rPr lang="pl-PL" sz="1600" dirty="0"/>
              <a:t>procent młodych ludzi jest dziś bez pracy</a:t>
            </a:r>
            <a:r>
              <a:rPr lang="pl-PL" sz="1600" dirty="0" smtClean="0"/>
              <a:t>? </a:t>
            </a:r>
            <a:r>
              <a:rPr lang="pl-PL" sz="1400" dirty="0"/>
              <a:t>(stopa bezrobocia 15-25 lat</a:t>
            </a:r>
            <a:r>
              <a:rPr lang="pl-PL" sz="1400" dirty="0" smtClean="0"/>
              <a:t>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stopa </a:t>
            </a:r>
            <a:r>
              <a:rPr lang="pl-PL" sz="1600" dirty="0" smtClean="0"/>
              <a:t>bezrobocia dla osób </a:t>
            </a:r>
            <a:r>
              <a:rPr lang="pl-PL" sz="1600" dirty="0"/>
              <a:t>z wyższym </a:t>
            </a:r>
            <a:r>
              <a:rPr lang="pl-PL" sz="1600" dirty="0" smtClean="0"/>
              <a:t>wykształceniem? </a:t>
            </a:r>
            <a:r>
              <a:rPr lang="pl-PL" sz="1400" dirty="0" smtClean="0"/>
              <a:t>(do 5 lat po studiach)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endParaRPr lang="pl-PL" sz="1400" dirty="0"/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endParaRPr lang="pl-PL" sz="1200" dirty="0" smtClean="0"/>
          </a:p>
          <a:p>
            <a:pPr marL="438150" lvl="1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endParaRPr lang="pl-PL" sz="12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0" name="Prostokąt 9"/>
          <p:cNvSpPr/>
          <p:nvPr/>
        </p:nvSpPr>
        <p:spPr>
          <a:xfrm>
            <a:off x="746879" y="5025323"/>
            <a:ext cx="8035924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Stopa bezrobocia wśród absolwentów z ostatnich 5 lat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wynosi ok </a:t>
            </a:r>
            <a:r>
              <a:rPr lang="pl-PL" sz="1600" b="1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12,5%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, natomiast wśród osób, które ukończyły studia w ciągu ostatniego roku aż 22%. </a:t>
            </a:r>
          </a:p>
        </p:txBody>
      </p:sp>
      <p:sp>
        <p:nvSpPr>
          <p:cNvPr id="14" name="Prostokąt 13"/>
          <p:cNvSpPr/>
          <p:nvPr/>
        </p:nvSpPr>
        <p:spPr>
          <a:xfrm>
            <a:off x="8321501" y="1626592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23%</a:t>
            </a:r>
            <a:endParaRPr lang="pl-PL" sz="1600" dirty="0">
              <a:latin typeface="+mn-lt"/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1979712" y="2189040"/>
            <a:ext cx="91721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12,5%</a:t>
            </a:r>
            <a:endParaRPr lang="pl-PL" sz="1600" dirty="0">
              <a:latin typeface="+mn-lt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157" y="2759507"/>
            <a:ext cx="3389168" cy="1546308"/>
          </a:xfrm>
          <a:prstGeom prst="rect">
            <a:avLst/>
          </a:prstGeom>
        </p:spPr>
      </p:pic>
      <p:sp>
        <p:nvSpPr>
          <p:cNvPr id="18" name="Prostokąt 17"/>
          <p:cNvSpPr/>
          <p:nvPr/>
        </p:nvSpPr>
        <p:spPr>
          <a:xfrm>
            <a:off x="4644008" y="1295275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12%</a:t>
            </a:r>
            <a:endParaRPr lang="pl-PL" sz="1600" dirty="0">
              <a:latin typeface="+mn-lt"/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5668657" y="4305815"/>
            <a:ext cx="241216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bg1">
                    <a:lumMod val="85000"/>
                  </a:schemeClr>
                </a:solidFill>
              </a:rPr>
              <a:t>Źródło: Microsoft Creative </a:t>
            </a:r>
            <a:r>
              <a:rPr lang="pl-PL" sz="1000" i="1" dirty="0" err="1" smtClean="0">
                <a:solidFill>
                  <a:schemeClr val="bg1">
                    <a:lumMod val="85000"/>
                  </a:schemeClr>
                </a:solidFill>
              </a:rPr>
              <a:t>Commons</a:t>
            </a:r>
            <a:endParaRPr lang="pl-PL" sz="1000" i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8649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I: </a:t>
            </a:r>
            <a:r>
              <a:rPr lang="pl-PL" sz="2000" dirty="0"/>
              <a:t>Czy po studiach znajdziemy pracę?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stopa bezrobocia w Polsce?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Jaki </a:t>
            </a:r>
            <a:r>
              <a:rPr lang="pl-PL" sz="1600" dirty="0"/>
              <a:t>procent młodych ludzi jest dziś bez pracy</a:t>
            </a:r>
            <a:r>
              <a:rPr lang="pl-PL" sz="1600" dirty="0" smtClean="0"/>
              <a:t>? </a:t>
            </a:r>
            <a:r>
              <a:rPr lang="pl-PL" sz="1400" dirty="0"/>
              <a:t>(stopa bezrobocia 15-25 lat</a:t>
            </a:r>
            <a:r>
              <a:rPr lang="pl-PL" sz="1400" dirty="0" smtClean="0"/>
              <a:t>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stopa </a:t>
            </a:r>
            <a:r>
              <a:rPr lang="pl-PL" sz="1600" dirty="0" smtClean="0"/>
              <a:t>bezrobocia dla osób </a:t>
            </a:r>
            <a:r>
              <a:rPr lang="pl-PL" sz="1600" dirty="0"/>
              <a:t>z wyższym </a:t>
            </a:r>
            <a:r>
              <a:rPr lang="pl-PL" sz="1600" dirty="0" smtClean="0"/>
              <a:t>wykształceniem? </a:t>
            </a:r>
            <a:r>
              <a:rPr lang="pl-PL" sz="1400" dirty="0" smtClean="0"/>
              <a:t>(do 5 lat po studiach)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Przy jakim poziomie wykształcenia jest najwyższe bezrobocie</a:t>
            </a:r>
            <a:r>
              <a:rPr lang="pl-PL" sz="1600" dirty="0" smtClean="0"/>
              <a:t>? </a:t>
            </a:r>
            <a:r>
              <a:rPr lang="pl-PL" sz="1400" dirty="0" smtClean="0"/>
              <a:t>(do roku po ukończeniu edukacji)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endParaRPr lang="pl-PL" sz="1400" dirty="0"/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endParaRPr lang="pl-PL" sz="1200" dirty="0" smtClean="0"/>
          </a:p>
          <a:p>
            <a:pPr marL="438150" lvl="1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endParaRPr lang="pl-PL" sz="1200" dirty="0"/>
          </a:p>
        </p:txBody>
      </p:sp>
      <p:sp>
        <p:nvSpPr>
          <p:cNvPr id="9" name="Prostokąt 8"/>
          <p:cNvSpPr/>
          <p:nvPr/>
        </p:nvSpPr>
        <p:spPr>
          <a:xfrm>
            <a:off x="4644008" y="1292387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12%</a:t>
            </a:r>
            <a:endParaRPr lang="pl-PL" sz="1600" dirty="0">
              <a:latin typeface="+mn-lt"/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662269" y="5031399"/>
            <a:ext cx="8035924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Najmniejsze bezrobocie występuje wśród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absolwentów szkół wyższych –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ok 22%,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a największe wśród absolwentów szkół </a:t>
            </a:r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średnich ogólnokształcących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(ok 49%).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8316416" y="1618630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23%</a:t>
            </a:r>
            <a:endParaRPr lang="pl-PL" sz="1600" dirty="0">
              <a:latin typeface="+mn-lt"/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1979712" y="2190354"/>
            <a:ext cx="91721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12,5%</a:t>
            </a:r>
            <a:endParaRPr lang="pl-PL" sz="1600" dirty="0">
              <a:latin typeface="+mn-lt"/>
            </a:endParaRPr>
          </a:p>
        </p:txBody>
      </p:sp>
      <p:graphicFrame>
        <p:nvGraphicFramePr>
          <p:cNvPr id="17" name="Tabel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286358"/>
              </p:ext>
            </p:extLst>
          </p:nvPr>
        </p:nvGraphicFramePr>
        <p:xfrm>
          <a:off x="2060174" y="3120738"/>
          <a:ext cx="5023652" cy="1828800"/>
        </p:xfrm>
        <a:graphic>
          <a:graphicData uri="http://schemas.openxmlformats.org/drawingml/2006/table">
            <a:tbl>
              <a:tblPr firstRow="1" bandRow="1"/>
              <a:tblGrid>
                <a:gridCol w="3191497"/>
                <a:gridCol w="1832155"/>
              </a:tblGrid>
              <a:tr h="2529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l-PL" sz="1400" dirty="0" smtClean="0"/>
                        <a:t>Poziom wykształcenia</a:t>
                      </a:r>
                      <a:r>
                        <a:rPr lang="pl-PL" sz="1400" baseline="0" dirty="0" smtClean="0"/>
                        <a:t> </a:t>
                      </a:r>
                      <a:endParaRPr lang="pl-PL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l-PL" sz="1400" dirty="0" smtClean="0"/>
                        <a:t>Stopa bezrobocia</a:t>
                      </a:r>
                      <a:endParaRPr lang="pl-PL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  <a:tr h="2529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400" dirty="0" smtClean="0"/>
                        <a:t>Wyższe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400" b="0" dirty="0" smtClean="0"/>
                        <a:t>22%</a:t>
                      </a:r>
                      <a:endParaRPr lang="pl-PL" sz="14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29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400" dirty="0" smtClean="0"/>
                        <a:t>Policealne i średnie zawodowe</a:t>
                      </a:r>
                      <a:endParaRPr lang="pl-PL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400" b="0" dirty="0" smtClean="0"/>
                        <a:t>43%</a:t>
                      </a:r>
                      <a:endParaRPr lang="pl-PL" sz="14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29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400" b="1" dirty="0" smtClean="0">
                          <a:solidFill>
                            <a:srgbClr val="A50021"/>
                          </a:solidFill>
                        </a:rPr>
                        <a:t>Średnie ogólnokształcące</a:t>
                      </a:r>
                      <a:endParaRPr lang="pl-PL" sz="1400" b="1" dirty="0">
                        <a:solidFill>
                          <a:srgbClr val="A5002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400" b="1" dirty="0" smtClean="0">
                          <a:solidFill>
                            <a:srgbClr val="A50021"/>
                          </a:solidFill>
                        </a:rPr>
                        <a:t>49%</a:t>
                      </a:r>
                      <a:endParaRPr lang="pl-PL" sz="1400" b="1" dirty="0">
                        <a:solidFill>
                          <a:srgbClr val="A5002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29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400" dirty="0" smtClean="0"/>
                        <a:t>Zasadnicze zawodowe</a:t>
                      </a:r>
                      <a:endParaRPr lang="pl-PL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400" b="0" dirty="0" smtClean="0"/>
                        <a:t>48%</a:t>
                      </a:r>
                      <a:endParaRPr lang="pl-PL" sz="14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2937">
                <a:tc>
                  <a:txBody>
                    <a:bodyPr/>
                    <a:lstStyle/>
                    <a:p>
                      <a:r>
                        <a:rPr lang="pl-PL" sz="1400" kern="120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Ogółem</a:t>
                      </a:r>
                      <a:endParaRPr lang="pl-PL" sz="1400" kern="120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kern="120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Prostokąt 10"/>
          <p:cNvSpPr/>
          <p:nvPr/>
        </p:nvSpPr>
        <p:spPr>
          <a:xfrm>
            <a:off x="2771800" y="2719165"/>
            <a:ext cx="180020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średnie (po LO)</a:t>
            </a:r>
            <a:endParaRPr lang="pl-PL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00954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10777" y="131764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Część I: </a:t>
            </a:r>
            <a:br>
              <a:rPr lang="pl-PL" sz="2000" dirty="0" smtClean="0"/>
            </a:br>
            <a:r>
              <a:rPr lang="pl-PL" sz="2000" dirty="0" smtClean="0"/>
              <a:t>Czy po studiach zostaniemy godziwie wynagrodzeni?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smtClean="0"/>
              <a:t>Jaka jest średnia zarobków w Polsce? </a:t>
            </a:r>
            <a:r>
              <a:rPr lang="pl-PL" sz="1400" smtClean="0"/>
              <a:t>(netto – „na rękę”)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smtClean="0"/>
              <a:t>O ile osoby z wyższym wykształceniem zarabiają więcej/mniej od pozostałych? </a:t>
            </a:r>
            <a:r>
              <a:rPr lang="pl-PL" sz="1400" smtClean="0"/>
              <a:t>(ile razy / procent)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smtClean="0"/>
              <a:t>Ile zarabiają przeciętnie osoby z wyższym wykształceniem? </a:t>
            </a:r>
            <a:r>
              <a:rPr lang="pl-PL" sz="1400" smtClean="0"/>
              <a:t>(netto, do roku po ukończeniu studiów magisterskich)</a:t>
            </a:r>
            <a:endParaRPr lang="pl-PL" sz="14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cxnSp>
        <p:nvCxnSpPr>
          <p:cNvPr id="9" name="Łącznik prosty 8"/>
          <p:cNvCxnSpPr/>
          <p:nvPr/>
        </p:nvCxnSpPr>
        <p:spPr bwMode="auto">
          <a:xfrm>
            <a:off x="626045" y="2924944"/>
            <a:ext cx="7964115" cy="0"/>
          </a:xfrm>
          <a:prstGeom prst="line">
            <a:avLst/>
          </a:prstGeom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81583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599827" y="116632"/>
            <a:ext cx="7994650" cy="713063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</a:t>
            </a:r>
            <a:r>
              <a:rPr lang="pl-PL" sz="2000" dirty="0"/>
              <a:t>: 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Czy </a:t>
            </a:r>
            <a:r>
              <a:rPr lang="pl-PL" sz="2000" dirty="0"/>
              <a:t>po studiach zostaniemy godziwie </a:t>
            </a:r>
            <a:r>
              <a:rPr lang="pl-PL" sz="2000" dirty="0" smtClean="0"/>
              <a:t>wynagrodzeni?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Jaka </a:t>
            </a:r>
            <a:r>
              <a:rPr lang="pl-PL" sz="1600" dirty="0"/>
              <a:t>jest średnia zarobków w Polsce</a:t>
            </a:r>
            <a:r>
              <a:rPr lang="pl-PL" sz="1600" dirty="0" smtClean="0"/>
              <a:t>? </a:t>
            </a:r>
            <a:r>
              <a:rPr lang="pl-PL" sz="1400" dirty="0"/>
              <a:t>(netto – „na rękę</a:t>
            </a:r>
            <a:r>
              <a:rPr lang="pl-PL" sz="1400" dirty="0" smtClean="0"/>
              <a:t>”)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endParaRPr lang="pl-PL" sz="1400" dirty="0" smtClean="0"/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>
                <a:solidFill>
                  <a:schemeClr val="tx1"/>
                </a:solidFill>
                <a:ea typeface="Segoe UI Symbol" panose="020B0502040204020203" pitchFamily="34" charset="0"/>
              </a:rPr>
              <a:t>Przeciętne miesięczne wynagrodzenie </a:t>
            </a:r>
            <a:r>
              <a:rPr lang="pl-PL" sz="1400" dirty="0" smtClean="0">
                <a:solidFill>
                  <a:schemeClr val="tx1"/>
                </a:solidFill>
                <a:ea typeface="Segoe UI Symbol" panose="020B0502040204020203" pitchFamily="34" charset="0"/>
              </a:rPr>
              <a:t>brutto wynosi ok</a:t>
            </a:r>
            <a:r>
              <a:rPr lang="pl-PL" sz="1400" dirty="0">
                <a:solidFill>
                  <a:schemeClr val="tx1"/>
                </a:solidFill>
                <a:ea typeface="Segoe UI Symbol" panose="020B0502040204020203" pitchFamily="34" charset="0"/>
              </a:rPr>
              <a:t> 3 </a:t>
            </a:r>
            <a:r>
              <a:rPr lang="pl-PL" sz="1400" dirty="0" smtClean="0">
                <a:solidFill>
                  <a:schemeClr val="tx1"/>
                </a:solidFill>
                <a:ea typeface="Segoe UI Symbol" panose="020B0502040204020203" pitchFamily="34" charset="0"/>
              </a:rPr>
              <a:t>943 </a:t>
            </a:r>
            <a:r>
              <a:rPr lang="pl-PL" sz="1400" dirty="0">
                <a:solidFill>
                  <a:schemeClr val="tx1"/>
                </a:solidFill>
                <a:ea typeface="Segoe UI Symbol" panose="020B0502040204020203" pitchFamily="34" charset="0"/>
              </a:rPr>
              <a:t>zł</a:t>
            </a:r>
            <a:r>
              <a:rPr lang="pl-PL" sz="1400" dirty="0" smtClean="0">
                <a:solidFill>
                  <a:schemeClr val="tx1"/>
                </a:solidFill>
                <a:ea typeface="Segoe UI Symbol" panose="020B0502040204020203" pitchFamily="34" charset="0"/>
              </a:rPr>
              <a:t>.</a:t>
            </a:r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endParaRPr lang="pl-PL" sz="1400" dirty="0" smtClean="0">
              <a:solidFill>
                <a:schemeClr val="tx1"/>
              </a:solidFill>
              <a:ea typeface="Segoe UI Symbol" panose="020B0502040204020203" pitchFamily="34" charset="0"/>
            </a:endParaRPr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 smtClean="0">
                <a:solidFill>
                  <a:schemeClr val="tx1"/>
                </a:solidFill>
                <a:ea typeface="Segoe UI Symbol" panose="020B0502040204020203" pitchFamily="34" charset="0"/>
              </a:rPr>
              <a:t>Ile z tego będzie miał pracownik „na </a:t>
            </a:r>
            <a:r>
              <a:rPr lang="pl-PL" sz="1400" dirty="0">
                <a:solidFill>
                  <a:schemeClr val="tx1"/>
                </a:solidFill>
                <a:ea typeface="Segoe UI Symbol" panose="020B0502040204020203" pitchFamily="34" charset="0"/>
              </a:rPr>
              <a:t>rękę</a:t>
            </a:r>
            <a:r>
              <a:rPr lang="pl-PL" sz="1400" dirty="0" smtClean="0">
                <a:solidFill>
                  <a:schemeClr val="tx1"/>
                </a:solidFill>
                <a:ea typeface="Segoe UI Symbol" panose="020B0502040204020203" pitchFamily="34" charset="0"/>
              </a:rPr>
              <a:t>”?</a:t>
            </a:r>
            <a:endParaRPr lang="pl-PL" sz="1400" dirty="0">
              <a:solidFill>
                <a:schemeClr val="tx1"/>
              </a:solidFill>
              <a:ea typeface="Segoe UI Symbol" panose="020B0502040204020203" pitchFamily="34" charset="0"/>
            </a:endParaRPr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endParaRPr lang="pl-PL" sz="1400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9" name="Prostokąt 8"/>
          <p:cNvSpPr/>
          <p:nvPr/>
        </p:nvSpPr>
        <p:spPr>
          <a:xfrm>
            <a:off x="574675" y="5457826"/>
            <a:ext cx="8136706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Przeciętne miesięczne wynagrodzenie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netto wynosi ok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 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2 814 zł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.</a:t>
            </a:r>
          </a:p>
        </p:txBody>
      </p:sp>
      <p:sp>
        <p:nvSpPr>
          <p:cNvPr id="11" name="Prostokąt 10"/>
          <p:cNvSpPr/>
          <p:nvPr/>
        </p:nvSpPr>
        <p:spPr>
          <a:xfrm>
            <a:off x="6516216" y="1302557"/>
            <a:ext cx="108012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2 814 zł</a:t>
            </a:r>
            <a:endParaRPr lang="pl-PL" sz="1600" dirty="0">
              <a:latin typeface="+mn-lt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3356992"/>
            <a:ext cx="7688052" cy="156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863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113212"/>
            <a:ext cx="7994650" cy="740592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</a:t>
            </a:r>
            <a:r>
              <a:rPr lang="pl-PL" sz="2000" dirty="0"/>
              <a:t>: 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Czy </a:t>
            </a:r>
            <a:r>
              <a:rPr lang="pl-PL" sz="2000" dirty="0"/>
              <a:t>po studiach zostaniemy godziwie </a:t>
            </a:r>
            <a:r>
              <a:rPr lang="pl-PL" sz="2000" dirty="0" smtClean="0"/>
              <a:t>wynagrodzeni?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Jaka </a:t>
            </a:r>
            <a:r>
              <a:rPr lang="pl-PL" sz="1600" dirty="0"/>
              <a:t>jest średnia zarobków w Polsce</a:t>
            </a:r>
            <a:r>
              <a:rPr lang="pl-PL" sz="1600" dirty="0" smtClean="0"/>
              <a:t>? </a:t>
            </a:r>
            <a:r>
              <a:rPr lang="pl-PL" sz="1400" dirty="0"/>
              <a:t>(netto – „na rękę</a:t>
            </a:r>
            <a:r>
              <a:rPr lang="pl-PL" sz="1400" dirty="0" smtClean="0"/>
              <a:t>”)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O ile osoby z wyższym wykształceniem zarabiają więcej/mniej od pozostałych? </a:t>
            </a:r>
            <a:r>
              <a:rPr lang="pl-PL" sz="1400" dirty="0" smtClean="0"/>
              <a:t>(ile razy / procent)</a:t>
            </a:r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endParaRPr lang="pl-PL" sz="14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9" name="Prostokąt 8"/>
          <p:cNvSpPr/>
          <p:nvPr/>
        </p:nvSpPr>
        <p:spPr>
          <a:xfrm>
            <a:off x="816769" y="5300103"/>
            <a:ext cx="8035925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Względne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wynagrodzenie osób z wyższym wykształceniem jest obecnie o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ok </a:t>
            </a:r>
            <a:r>
              <a:rPr lang="pl-PL" sz="1600" b="1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60% wyższe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6516216" y="1302557"/>
            <a:ext cx="106123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2 814 zł</a:t>
            </a:r>
            <a:endParaRPr lang="pl-PL" sz="1600" dirty="0">
              <a:latin typeface="+mn-lt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985695" y="2302780"/>
            <a:ext cx="7604075" cy="297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Płaca osób z wyższym wykształceniem w relacji do pozostałych pracujących:</a:t>
            </a:r>
            <a:endParaRPr lang="pl-PL" sz="14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3994033" y="1882280"/>
            <a:ext cx="157463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60% więcej</a:t>
            </a:r>
            <a:endParaRPr lang="pl-PL" sz="1600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939" y="2589711"/>
            <a:ext cx="5955012" cy="2655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907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115987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</a:t>
            </a:r>
            <a:r>
              <a:rPr lang="pl-PL" sz="2000" dirty="0"/>
              <a:t>: 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Czy </a:t>
            </a:r>
            <a:r>
              <a:rPr lang="pl-PL" sz="2000" dirty="0"/>
              <a:t>po studiach zostaniemy godziwie </a:t>
            </a:r>
            <a:r>
              <a:rPr lang="pl-PL" sz="2000" dirty="0" smtClean="0"/>
              <a:t>wynagrodzeni?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Jaka </a:t>
            </a:r>
            <a:r>
              <a:rPr lang="pl-PL" sz="1600" dirty="0"/>
              <a:t>jest średnia zarobków w Polsce</a:t>
            </a:r>
            <a:r>
              <a:rPr lang="pl-PL" sz="1600" dirty="0" smtClean="0"/>
              <a:t>? </a:t>
            </a:r>
            <a:r>
              <a:rPr lang="pl-PL" sz="1400" dirty="0"/>
              <a:t>(netto – „na rękę</a:t>
            </a:r>
            <a:r>
              <a:rPr lang="pl-PL" sz="1400" dirty="0" smtClean="0"/>
              <a:t>”)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O ile osoby z wyższym wykształceniem zarabiają więcej/mniej od pozostałych? </a:t>
            </a:r>
            <a:r>
              <a:rPr lang="pl-PL" sz="1400" dirty="0" smtClean="0"/>
              <a:t>(ile razy / procent)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Ile </a:t>
            </a:r>
            <a:r>
              <a:rPr lang="pl-PL" sz="1600" dirty="0" smtClean="0"/>
              <a:t>zarabiają </a:t>
            </a:r>
            <a:r>
              <a:rPr lang="pl-PL" sz="1600" dirty="0"/>
              <a:t>przeciętnie osoby z wyższym wykształceniem</a:t>
            </a:r>
            <a:r>
              <a:rPr lang="pl-PL" sz="1400" dirty="0"/>
              <a:t>? (netto – „na rękę”, do roku po ukończeniu studiów </a:t>
            </a:r>
            <a:r>
              <a:rPr lang="pl-PL" sz="1400" dirty="0" smtClean="0"/>
              <a:t>magisterskich)</a:t>
            </a:r>
            <a:endParaRPr lang="pl-PL" sz="1400" dirty="0"/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 smtClean="0"/>
          </a:p>
          <a:p>
            <a:pPr marL="781050" lvl="1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endParaRPr lang="pl-PL" sz="1400" dirty="0"/>
          </a:p>
        </p:txBody>
      </p:sp>
      <p:sp>
        <p:nvSpPr>
          <p:cNvPr id="9" name="Prostokąt 8"/>
          <p:cNvSpPr/>
          <p:nvPr/>
        </p:nvSpPr>
        <p:spPr>
          <a:xfrm>
            <a:off x="561090" y="4784661"/>
            <a:ext cx="8035925" cy="102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W 2012 roku absolwenci (maksymalnie rok po ukończeniu nauki) studiów wyższych magisterskich zarabiali przeciętnie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   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1 964 zł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, a więc o blisko 30% mniej, niż średnia krajowa dla wszystkich osób.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6516216" y="1302557"/>
            <a:ext cx="106123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2 814 zł</a:t>
            </a:r>
            <a:endParaRPr lang="pl-PL" sz="1600" dirty="0">
              <a:latin typeface="+mn-lt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3995936" y="1892642"/>
            <a:ext cx="157463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60% więcej</a:t>
            </a:r>
            <a:endParaRPr lang="pl-PL" sz="1600" dirty="0">
              <a:latin typeface="+mn-lt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5652120" y="2471248"/>
            <a:ext cx="106123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1</a:t>
            </a:r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 964 zł</a:t>
            </a:r>
            <a:endParaRPr lang="pl-PL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84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620688"/>
            <a:ext cx="7994650" cy="360387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  <a:buSzPct val="120000"/>
            </a:pPr>
            <a:r>
              <a:rPr lang="pl-PL" sz="2000" dirty="0" smtClean="0"/>
              <a:t>Tematyka i zakres tematyczny spotkania</a:t>
            </a:r>
            <a:endParaRPr lang="pl-PL" sz="2000" dirty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288925" indent="-288925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 smtClean="0"/>
              <a:t>Materiały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l-PL" sz="1400" dirty="0"/>
              <a:t>Laboratorium Ekonomii Eksperymentalnej WNE UW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l-PL" sz="1400" dirty="0"/>
              <a:t>Ośrodek Badań Rynku Pracy </a:t>
            </a:r>
            <a:r>
              <a:rPr lang="pl-PL" sz="1400" dirty="0" smtClean="0"/>
              <a:t>UW</a:t>
            </a:r>
            <a:endParaRPr lang="pl-PL" sz="1400" dirty="0"/>
          </a:p>
          <a:p>
            <a:pPr marL="288925" indent="-288925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 smtClean="0"/>
              <a:t>Koniec liceum i co dalej? Konsekwencje i waga decyzji edukacyjnych</a:t>
            </a: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pl-PL" sz="1400" dirty="0">
                <a:latin typeface="Verdana" panose="020B0604030504040204" pitchFamily="34" charset="0"/>
                <a:cs typeface="Lucida Sans Unicode" panose="020B0602030504020204" pitchFamily="34" charset="0"/>
              </a:rPr>
              <a:t>Wybór studiów jako jedna z najważniejszych decyzji na ścieżce kariery  </a:t>
            </a:r>
            <a:endParaRPr lang="pl-PL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pl-PL" sz="1400" dirty="0">
                <a:latin typeface="Verdana" panose="020B0604030504040204" pitchFamily="34" charset="0"/>
                <a:cs typeface="Lucida Sans Unicode" panose="020B0602030504020204" pitchFamily="34" charset="0"/>
              </a:rPr>
              <a:t>Studia vs praca oraz wykształcenie wyższe vs wykształcenie średnie </a:t>
            </a:r>
            <a:endParaRPr lang="pl-PL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pl-PL" sz="1400" dirty="0">
                <a:latin typeface="Verdana" panose="020B0604030504040204" pitchFamily="34" charset="0"/>
                <a:cs typeface="Lucida Sans Unicode" panose="020B0602030504020204" pitchFamily="34" charset="0"/>
              </a:rPr>
              <a:t>Jakie wykształcenie wyższe</a:t>
            </a:r>
            <a:r>
              <a:rPr lang="pl-PL" sz="1400" dirty="0" smtClean="0">
                <a:latin typeface="Verdana" panose="020B0604030504040204" pitchFamily="34" charset="0"/>
                <a:cs typeface="Lucida Sans Unicode" panose="020B0602030504020204" pitchFamily="34" charset="0"/>
              </a:rPr>
              <a:t>?</a:t>
            </a:r>
            <a:endParaRPr lang="pl-PL" sz="1400" dirty="0" smtClean="0"/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SzPct val="120000"/>
              <a:buFont typeface="Wingdings" pitchFamily="2" charset="2"/>
              <a:buChar char="ü"/>
            </a:pPr>
            <a:r>
              <a:rPr lang="pl-PL" sz="1600" dirty="0" smtClean="0"/>
              <a:t>Zakres </a:t>
            </a:r>
            <a:r>
              <a:rPr lang="pl-PL" sz="1600" dirty="0"/>
              <a:t>tematyczny</a:t>
            </a:r>
            <a:r>
              <a:rPr lang="pl-PL" sz="1600" dirty="0" smtClean="0"/>
              <a:t>:</a:t>
            </a:r>
          </a:p>
          <a:p>
            <a:pPr marL="685800" lvl="1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Jak naprawdę wygląda sytuacja na rynku pracy?</a:t>
            </a:r>
          </a:p>
          <a:p>
            <a:pPr marL="685800" lvl="1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Co daje wyższe wykształcenie?</a:t>
            </a:r>
          </a:p>
          <a:p>
            <a:pPr marL="685800" lvl="1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Na co zwracają uwagę pracodawcy?</a:t>
            </a:r>
          </a:p>
          <a:p>
            <a:pPr marL="685800" lvl="1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Jakie są perspektywy po ukończeniu ekonomii</a:t>
            </a:r>
            <a:r>
              <a:rPr lang="pl-PL" sz="1400" dirty="0" smtClean="0"/>
              <a:t>?</a:t>
            </a:r>
          </a:p>
          <a:p>
            <a:pPr marL="288925" indent="-288925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 smtClean="0"/>
              <a:t>Forma </a:t>
            </a:r>
            <a:r>
              <a:rPr lang="pl-PL" sz="1600" dirty="0"/>
              <a:t>zajęć: </a:t>
            </a:r>
            <a:endParaRPr lang="pl-PL" sz="1600" dirty="0" smtClean="0"/>
          </a:p>
          <a:p>
            <a:pPr marL="688975" lvl="2" indent="-288925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konkurs z nagrodami!</a:t>
            </a:r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  <a:p>
            <a:pPr algn="just">
              <a:spcBef>
                <a:spcPts val="600"/>
              </a:spcBef>
              <a:spcAft>
                <a:spcPts val="600"/>
              </a:spcAft>
              <a:buSzPct val="120000"/>
            </a:pP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381988"/>
            <a:ext cx="2387102" cy="2048285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31831" y="5489213"/>
            <a:ext cx="241216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bg1">
                    <a:lumMod val="85000"/>
                  </a:schemeClr>
                </a:solidFill>
              </a:rPr>
              <a:t>Źródło: Microsoft Creative </a:t>
            </a:r>
            <a:r>
              <a:rPr lang="pl-PL" sz="1000" i="1" dirty="0" err="1" smtClean="0">
                <a:solidFill>
                  <a:schemeClr val="bg1">
                    <a:lumMod val="85000"/>
                  </a:schemeClr>
                </a:solidFill>
              </a:rPr>
              <a:t>Commons</a:t>
            </a:r>
            <a:endParaRPr lang="pl-PL" sz="1000" i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034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Część I: Wnioski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203200" indent="-20320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 smtClean="0"/>
              <a:t>Część 1: Czy warto studiować?</a:t>
            </a:r>
          </a:p>
          <a:p>
            <a:pPr indent="-288925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Wyższe wykształcenie przestało być na rynku pracy czymś wyjątkowym, jest raczej wśród młodych </a:t>
            </a:r>
            <a:r>
              <a:rPr lang="pl-PL" sz="1600" dirty="0" smtClean="0"/>
              <a:t>standardem:</a:t>
            </a:r>
          </a:p>
          <a:p>
            <a:pPr lvl="1" indent="-288925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v"/>
            </a:pPr>
            <a:r>
              <a:rPr lang="pl-PL" sz="1400" dirty="0" smtClean="0">
                <a:solidFill>
                  <a:srgbClr val="A50021"/>
                </a:solidFill>
                <a:ea typeface="Segoe UI Symbol" panose="020B0502040204020203" pitchFamily="34" charset="0"/>
              </a:rPr>
              <a:t>40% młodych ma wyższe wykształcenie</a:t>
            </a:r>
            <a:endParaRPr lang="pl-PL" sz="1400" dirty="0" smtClean="0"/>
          </a:p>
          <a:p>
            <a:pPr lvl="1" indent="-288925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v"/>
            </a:pPr>
            <a:r>
              <a:rPr lang="pl-PL" sz="1400" dirty="0" smtClean="0">
                <a:solidFill>
                  <a:srgbClr val="A50021"/>
                </a:solidFill>
                <a:ea typeface="Segoe UI Symbol" panose="020B0502040204020203" pitchFamily="34" charset="0"/>
              </a:rPr>
              <a:t>o 60% większe zarobki z wyższym wykształceniem, ale nie od razu</a:t>
            </a:r>
            <a:endParaRPr lang="pl-PL" sz="1400" dirty="0" smtClean="0"/>
          </a:p>
          <a:p>
            <a:pPr lvl="1" indent="-288925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v"/>
            </a:pPr>
            <a:r>
              <a:rPr lang="pl-PL" sz="1400" dirty="0" smtClean="0">
                <a:solidFill>
                  <a:srgbClr val="A50021"/>
                </a:solidFill>
                <a:ea typeface="Segoe UI Symbol" panose="020B0502040204020203" pitchFamily="34" charset="0"/>
              </a:rPr>
              <a:t>o 50</a:t>
            </a:r>
            <a:r>
              <a:rPr lang="pl-PL" sz="1400" dirty="0">
                <a:solidFill>
                  <a:srgbClr val="A50021"/>
                </a:solidFill>
                <a:ea typeface="Segoe UI Symbol" panose="020B0502040204020203" pitchFamily="34" charset="0"/>
              </a:rPr>
              <a:t>% mniejsze </a:t>
            </a:r>
            <a:r>
              <a:rPr lang="pl-PL" sz="1400" dirty="0" smtClean="0">
                <a:solidFill>
                  <a:srgbClr val="A50021"/>
                </a:solidFill>
                <a:ea typeface="Segoe UI Symbol" panose="020B0502040204020203" pitchFamily="34" charset="0"/>
              </a:rPr>
              <a:t>bezrobocie z </a:t>
            </a:r>
            <a:r>
              <a:rPr lang="pl-PL" sz="1400" dirty="0">
                <a:solidFill>
                  <a:srgbClr val="A50021"/>
                </a:solidFill>
                <a:ea typeface="Segoe UI Symbol" panose="020B0502040204020203" pitchFamily="34" charset="0"/>
              </a:rPr>
              <a:t>wyższym wykształceniem</a:t>
            </a:r>
            <a:endParaRPr lang="pl-PL" sz="1400" dirty="0" smtClean="0"/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 smtClean="0"/>
              <a:t>Dla </a:t>
            </a:r>
            <a:r>
              <a:rPr lang="pl-PL" sz="1600" dirty="0"/>
              <a:t>pracodawców coraz ważniejsze jest to, jakie jest to wykształcenie (jego typ).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Coraz istotniejsze stają się cechy studiów: uczelnia, kierunek</a:t>
            </a:r>
            <a:r>
              <a:rPr lang="pl-PL" sz="1600" dirty="0" smtClean="0"/>
              <a:t>.</a:t>
            </a:r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 smtClean="0"/>
          </a:p>
          <a:p>
            <a:pPr marL="203200" indent="-20320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/>
              <a:t>Część II: Jeśli studiować, to co studiować?</a:t>
            </a:r>
          </a:p>
          <a:p>
            <a:pPr indent="-288925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Co ludzie studiują?</a:t>
            </a:r>
          </a:p>
          <a:p>
            <a:pPr indent="-288925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Czy znajdują pracę?</a:t>
            </a:r>
          </a:p>
          <a:p>
            <a:pPr indent="-288925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Ile zarabiają?</a:t>
            </a:r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2" name="Strzałka w dół 1"/>
          <p:cNvSpPr/>
          <p:nvPr/>
        </p:nvSpPr>
        <p:spPr bwMode="auto">
          <a:xfrm>
            <a:off x="4067944" y="4149080"/>
            <a:ext cx="360040" cy="432048"/>
          </a:xfrm>
          <a:prstGeom prst="downArrow">
            <a:avLst/>
          </a:prstGeom>
          <a:solidFill>
            <a:srgbClr val="A5002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9957" y="-52815"/>
            <a:ext cx="1280271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1197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II: Jeśli studiować, to </a:t>
            </a:r>
            <a:r>
              <a:rPr lang="pl-PL" sz="2000" dirty="0"/>
              <a:t>co studiować?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Jakie studia cieszą się największym powodzeniem? </a:t>
            </a:r>
            <a:r>
              <a:rPr lang="pl-PL" sz="1400" dirty="0" smtClean="0"/>
              <a:t>(liczba studentów)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Po jakich studiach najłatwiej </a:t>
            </a:r>
            <a:r>
              <a:rPr lang="pl-PL" sz="1600" dirty="0"/>
              <a:t>jest </a:t>
            </a:r>
            <a:r>
              <a:rPr lang="pl-PL" sz="1600" dirty="0" smtClean="0"/>
              <a:t>znaleźć pracę? </a:t>
            </a:r>
            <a:r>
              <a:rPr lang="pl-PL" sz="1400" dirty="0" smtClean="0"/>
              <a:t>(najmniejsza stopa bezrobocia, </a:t>
            </a:r>
            <a:r>
              <a:rPr lang="pl-PL" sz="1400" dirty="0"/>
              <a:t>osoby do 30 roku życia</a:t>
            </a:r>
            <a:r>
              <a:rPr lang="pl-PL" sz="1400" dirty="0" smtClean="0"/>
              <a:t>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Po jakich studiach </a:t>
            </a:r>
            <a:r>
              <a:rPr lang="pl-PL" sz="1600" dirty="0" smtClean="0"/>
              <a:t>zarabia się najwięcej? </a:t>
            </a:r>
            <a:r>
              <a:rPr lang="pl-PL" sz="1400" dirty="0" smtClean="0"/>
              <a:t>(osoby do 30 roku życia)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endParaRPr lang="pl-PL" sz="1400" dirty="0"/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 smtClean="0"/>
              <a:t>Grupa </a:t>
            </a:r>
            <a:r>
              <a:rPr lang="pl-PL" sz="1600" dirty="0"/>
              <a:t>kierunków:</a:t>
            </a:r>
          </a:p>
          <a:p>
            <a:pPr marL="541338" lvl="1" indent="-254000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Ekonomiczne (m.in. ekonomia, </a:t>
            </a:r>
            <a:r>
              <a:rPr lang="pl-PL" sz="1400" dirty="0" smtClean="0"/>
              <a:t>zarządzanie</a:t>
            </a:r>
            <a:r>
              <a:rPr lang="pl-PL" sz="1400" dirty="0"/>
              <a:t>)</a:t>
            </a:r>
          </a:p>
          <a:p>
            <a:pPr marL="541338" lvl="1" indent="-254000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Humanistyczne i sztuka (m.in. polonistyka, </a:t>
            </a:r>
            <a:r>
              <a:rPr lang="pl-PL" sz="1400" dirty="0" smtClean="0"/>
              <a:t>historia)</a:t>
            </a:r>
            <a:endParaRPr lang="pl-PL" sz="1400" dirty="0"/>
          </a:p>
          <a:p>
            <a:pPr marL="541338" lvl="1" indent="-254000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Inżynieryjne (m.in. kierunki politechniczne)</a:t>
            </a:r>
          </a:p>
          <a:p>
            <a:pPr marL="541338" lvl="1" indent="-254000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Medyczne (m.in. medycyna, farmacja)</a:t>
            </a:r>
          </a:p>
          <a:p>
            <a:pPr marL="541338" lvl="1" indent="-254000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Pedagogiczne (m.in. pedagogika, </a:t>
            </a:r>
            <a:r>
              <a:rPr lang="pl-PL" sz="1400" dirty="0" smtClean="0"/>
              <a:t>związane z edukacją)</a:t>
            </a:r>
            <a:endParaRPr lang="pl-PL" sz="1400" dirty="0"/>
          </a:p>
          <a:p>
            <a:pPr marL="541338" lvl="1" indent="-254000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Rolnicze (m.in. rolnictwo, leśnictwo)</a:t>
            </a:r>
          </a:p>
          <a:p>
            <a:pPr marL="541338" lvl="1" indent="-254000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Społeczne (m.in. psychologia, socjologia)</a:t>
            </a:r>
          </a:p>
          <a:p>
            <a:pPr marL="541338" lvl="1" indent="-254000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Ścisłe </a:t>
            </a:r>
            <a:r>
              <a:rPr lang="pl-PL" sz="1400" dirty="0" smtClean="0"/>
              <a:t>(m.in. informatyka</a:t>
            </a:r>
            <a:r>
              <a:rPr lang="pl-PL" sz="1400" dirty="0"/>
              <a:t>, fizyka, chemia)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endParaRPr lang="pl-PL" sz="1400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cxnSp>
        <p:nvCxnSpPr>
          <p:cNvPr id="9" name="Łącznik prosty 8"/>
          <p:cNvCxnSpPr/>
          <p:nvPr/>
        </p:nvCxnSpPr>
        <p:spPr bwMode="auto">
          <a:xfrm>
            <a:off x="626045" y="5661248"/>
            <a:ext cx="7964115" cy="0"/>
          </a:xfrm>
          <a:prstGeom prst="line">
            <a:avLst/>
          </a:prstGeom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361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II: Jeśli studiować, to </a:t>
            </a:r>
            <a:r>
              <a:rPr lang="pl-PL" sz="2000" dirty="0"/>
              <a:t>co studiować?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Jakie studia cieszą się największym powodzeniem? </a:t>
            </a:r>
            <a:r>
              <a:rPr lang="pl-PL" sz="1400" dirty="0" smtClean="0"/>
              <a:t>(liczba studentów)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endParaRPr lang="pl-PL" sz="1400" dirty="0"/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1115616" y="1979499"/>
            <a:ext cx="5785132" cy="26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Procentowy udział studentów dla poszczególnych grup kierunków:</a:t>
            </a:r>
            <a:endParaRPr lang="pl-PL" sz="12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4" name="Chmurka 3"/>
          <p:cNvSpPr/>
          <p:nvPr/>
        </p:nvSpPr>
        <p:spPr bwMode="auto">
          <a:xfrm>
            <a:off x="5868144" y="44623"/>
            <a:ext cx="3189970" cy="656907"/>
          </a:xfrm>
          <a:prstGeom prst="cloud">
            <a:avLst/>
          </a:prstGeom>
          <a:solidFill>
            <a:srgbClr val="A5002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1400" dirty="0">
                <a:ea typeface="Segoe UI Symbol" panose="020B0502040204020203" pitchFamily="34" charset="0"/>
              </a:rPr>
              <a:t>Rocznie kończy ekonomię ok </a:t>
            </a:r>
            <a:r>
              <a:rPr lang="pl-PL" sz="1400" dirty="0" smtClean="0">
                <a:ea typeface="Segoe UI Symbol" panose="020B0502040204020203" pitchFamily="34" charset="0"/>
              </a:rPr>
              <a:t>110 </a:t>
            </a:r>
            <a:r>
              <a:rPr lang="pl-PL" sz="1400" dirty="0">
                <a:ea typeface="Segoe UI Symbol" panose="020B0502040204020203" pitchFamily="34" charset="0"/>
              </a:rPr>
              <a:t>000 studentów</a:t>
            </a:r>
            <a:endParaRPr lang="pl-PL" sz="1400" dirty="0"/>
          </a:p>
        </p:txBody>
      </p:sp>
      <p:sp>
        <p:nvSpPr>
          <p:cNvPr id="14" name="Prostokąt 13"/>
          <p:cNvSpPr/>
          <p:nvPr/>
        </p:nvSpPr>
        <p:spPr>
          <a:xfrm>
            <a:off x="7845188" y="1311276"/>
            <a:ext cx="118762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ekonomia</a:t>
            </a:r>
            <a:endParaRPr lang="pl-PL" sz="1600" dirty="0">
              <a:latin typeface="+mn-lt"/>
            </a:endParaRPr>
          </a:p>
        </p:txBody>
      </p:sp>
      <p:sp>
        <p:nvSpPr>
          <p:cNvPr id="18" name="Prostokąt 17"/>
          <p:cNvSpPr/>
          <p:nvPr/>
        </p:nvSpPr>
        <p:spPr>
          <a:xfrm>
            <a:off x="607162" y="5396784"/>
            <a:ext cx="828072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Najwięcej jest studentów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kierunków ekonomicznych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(20,2%).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917" y="2247265"/>
            <a:ext cx="6742113" cy="288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0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  <p:bldP spid="14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648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II: Jeśli studiować, to </a:t>
            </a:r>
            <a:r>
              <a:rPr lang="pl-PL" sz="2000" dirty="0"/>
              <a:t>co studiować?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Jakie studia cieszą się największym powodzeniem? </a:t>
            </a:r>
            <a:r>
              <a:rPr lang="pl-PL" sz="1400" dirty="0" smtClean="0"/>
              <a:t>(liczba studentów)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Po jakich studiach najłatwiej </a:t>
            </a:r>
            <a:r>
              <a:rPr lang="pl-PL" sz="1600" dirty="0"/>
              <a:t>jest </a:t>
            </a:r>
            <a:r>
              <a:rPr lang="pl-PL" sz="1600" dirty="0" smtClean="0"/>
              <a:t>znaleźć pracę? </a:t>
            </a:r>
            <a:r>
              <a:rPr lang="pl-PL" sz="1400" dirty="0" smtClean="0"/>
              <a:t>(najmniejsza stopa bezrobocia, </a:t>
            </a:r>
            <a:r>
              <a:rPr lang="pl-PL" sz="1400" dirty="0"/>
              <a:t>osoby do 30 roku życia</a:t>
            </a:r>
            <a:r>
              <a:rPr lang="pl-PL" sz="1400" dirty="0" smtClean="0"/>
              <a:t>)</a:t>
            </a:r>
            <a:endParaRPr lang="pl-PL" sz="1400" dirty="0"/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1259632" y="2204864"/>
            <a:ext cx="6480720" cy="26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Stopa bezrobocia dla poszczególnych grup kierunków (osoby w wieku do 30 lat):</a:t>
            </a:r>
            <a:endParaRPr lang="pl-PL" sz="12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584794" y="5338199"/>
            <a:ext cx="828072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Najłatwiej jest znaleźć pracę po studiach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kierunków inżynieryjnych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(stopa bezrobocia 9,5%).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7848872" y="1302557"/>
            <a:ext cx="118762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ekonomia</a:t>
            </a:r>
            <a:endParaRPr lang="pl-PL" sz="1600" dirty="0">
              <a:latin typeface="+mn-lt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4139952" y="1843493"/>
            <a:ext cx="144016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politechnika</a:t>
            </a:r>
            <a:endParaRPr lang="pl-PL" sz="1600" dirty="0">
              <a:latin typeface="+mn-lt"/>
            </a:endParaRPr>
          </a:p>
        </p:txBody>
      </p:sp>
      <p:sp>
        <p:nvSpPr>
          <p:cNvPr id="15" name="Chmurka 14"/>
          <p:cNvSpPr/>
          <p:nvPr/>
        </p:nvSpPr>
        <p:spPr bwMode="auto">
          <a:xfrm>
            <a:off x="5868144" y="44624"/>
            <a:ext cx="3208711" cy="648072"/>
          </a:xfrm>
          <a:prstGeom prst="cloud">
            <a:avLst/>
          </a:prstGeom>
          <a:solidFill>
            <a:srgbClr val="A5002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1400" dirty="0" smtClean="0">
                <a:ea typeface="Segoe UI Symbol" panose="020B0502040204020203" pitchFamily="34" charset="0"/>
              </a:rPr>
              <a:t>Przeciętna stopa bezrobocie wynosi 12%</a:t>
            </a:r>
            <a:endParaRPr lang="pl-PL" sz="14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128" y="2472630"/>
            <a:ext cx="6531240" cy="285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7819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13507" y="260648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II: Jeśli studiować, to </a:t>
            </a:r>
            <a:r>
              <a:rPr lang="pl-PL" sz="2000" dirty="0"/>
              <a:t>co studiować?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Jakie studia cieszą się największym powodzeniem? </a:t>
            </a:r>
            <a:r>
              <a:rPr lang="pl-PL" sz="1400" dirty="0" smtClean="0"/>
              <a:t>(liczba studentów)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Po jakich studiach najłatwiej </a:t>
            </a:r>
            <a:r>
              <a:rPr lang="pl-PL" sz="1600" dirty="0"/>
              <a:t>jest </a:t>
            </a:r>
            <a:r>
              <a:rPr lang="pl-PL" sz="1600" dirty="0" smtClean="0"/>
              <a:t>znaleźć pracę? </a:t>
            </a:r>
            <a:r>
              <a:rPr lang="pl-PL" sz="1400" dirty="0" smtClean="0"/>
              <a:t>(najmniejsza stopa bezrobocia, osoby </a:t>
            </a:r>
            <a:r>
              <a:rPr lang="pl-PL" sz="1400" dirty="0"/>
              <a:t>do 30 roku życia</a:t>
            </a:r>
            <a:r>
              <a:rPr lang="pl-PL" sz="1400" dirty="0" smtClean="0"/>
              <a:t>)</a:t>
            </a:r>
            <a:endParaRPr lang="pl-PL" sz="1400" dirty="0"/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Po jakich studiach </a:t>
            </a:r>
            <a:r>
              <a:rPr lang="pl-PL" sz="1600" dirty="0" smtClean="0"/>
              <a:t>zarabia się najwięcej? </a:t>
            </a:r>
            <a:r>
              <a:rPr lang="pl-PL" sz="1400" dirty="0" smtClean="0"/>
              <a:t>(osoby do 30 roku życia)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endParaRPr lang="pl-PL" sz="1400" dirty="0"/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566738" y="5540832"/>
            <a:ext cx="828072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Najwięcej zarabia się po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kierunkach inżynieryjnych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(2 415 zł).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7848872" y="1311262"/>
            <a:ext cx="118762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ekonomia</a:t>
            </a:r>
            <a:endParaRPr lang="pl-PL" sz="1600" dirty="0">
              <a:latin typeface="+mn-lt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4111203" y="1865684"/>
            <a:ext cx="144016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politechnika</a:t>
            </a:r>
            <a:endParaRPr lang="pl-PL" sz="1600" dirty="0">
              <a:latin typeface="+mn-lt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1065250" y="2465446"/>
            <a:ext cx="7532067" cy="26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Przeciętne wynagrodzenie netto dla poszczególnych grup kierunków (osoby w wieku do 30 lat):</a:t>
            </a:r>
            <a:endParaRPr lang="pl-PL" sz="12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9" name="Chmurka 18"/>
          <p:cNvSpPr/>
          <p:nvPr/>
        </p:nvSpPr>
        <p:spPr bwMode="auto">
          <a:xfrm>
            <a:off x="5868144" y="44623"/>
            <a:ext cx="3189970" cy="670863"/>
          </a:xfrm>
          <a:prstGeom prst="cloud">
            <a:avLst/>
          </a:prstGeom>
          <a:solidFill>
            <a:srgbClr val="A5002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l-PL" sz="1400" dirty="0" smtClean="0">
                <a:ea typeface="Segoe UI Symbol" panose="020B0502040204020203" pitchFamily="34" charset="0"/>
              </a:rPr>
              <a:t>Przeciętne wynagrodzenie wynosi 2 052 zł</a:t>
            </a:r>
            <a:endParaRPr lang="pl-PL" sz="1400" dirty="0"/>
          </a:p>
        </p:txBody>
      </p:sp>
      <p:sp>
        <p:nvSpPr>
          <p:cNvPr id="20" name="Prostokąt 19"/>
          <p:cNvSpPr/>
          <p:nvPr/>
        </p:nvSpPr>
        <p:spPr>
          <a:xfrm>
            <a:off x="7384395" y="2139203"/>
            <a:ext cx="144016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politechnika</a:t>
            </a:r>
            <a:endParaRPr lang="pl-PL" sz="1600" dirty="0">
              <a:latin typeface="+mn-lt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160" y="2708920"/>
            <a:ext cx="6241343" cy="272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740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9" grpId="0" animBg="1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Część II: Wnioski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203200" indent="-20320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/>
              <a:t>Jeśli studiować, to co?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 smtClean="0"/>
              <a:t>Nie jest najważniejsze, co studiujemy, gdyż jest tysiące osób takich, jak my (w tym samym momencie kończą ten sam kierunek studiów).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 smtClean="0"/>
              <a:t>Trzeba się więc wyróżnić, dać pracodawcy sygnał, że to my powinniśmy zostać zatrudnieni.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 smtClean="0"/>
              <a:t>Tylko jak to zrobić?</a:t>
            </a:r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/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 smtClean="0"/>
          </a:p>
          <a:p>
            <a:pPr marL="203200" indent="-20320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/>
              <a:t>Część III: Na co zwracają uwagę pracodawcy?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Czy na jakość wykształcenia?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Czy też na doświadczenie zawodowe?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A może na cechy osobowe?</a:t>
            </a:r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/>
          </a:p>
        </p:txBody>
      </p:sp>
      <p:sp>
        <p:nvSpPr>
          <p:cNvPr id="9" name="Strzałka w dół 8"/>
          <p:cNvSpPr/>
          <p:nvPr/>
        </p:nvSpPr>
        <p:spPr bwMode="auto">
          <a:xfrm>
            <a:off x="4067944" y="3501008"/>
            <a:ext cx="432048" cy="720080"/>
          </a:xfrm>
          <a:prstGeom prst="downArrow">
            <a:avLst/>
          </a:prstGeom>
          <a:solidFill>
            <a:srgbClr val="A5002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336" y="0"/>
            <a:ext cx="1280271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661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Część </a:t>
            </a:r>
            <a:r>
              <a:rPr lang="pl-PL" sz="2000" dirty="0"/>
              <a:t>III: Na co zwracają uwagę </a:t>
            </a:r>
            <a:r>
              <a:rPr lang="pl-PL" sz="2000" dirty="0" smtClean="0"/>
              <a:t>pracodawcy?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Jaka jest najlepsza uczelnia na świecie? </a:t>
            </a:r>
            <a:r>
              <a:rPr lang="pl-PL" sz="1400" dirty="0"/>
              <a:t>(Lista Szanghajska)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najlepsza uczelnia </a:t>
            </a:r>
            <a:r>
              <a:rPr lang="pl-PL" sz="1600" dirty="0" smtClean="0"/>
              <a:t>w Polsce? </a:t>
            </a:r>
            <a:r>
              <a:rPr lang="pl-PL" sz="1400" dirty="0"/>
              <a:t>(Lista Szanghajska)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Która grupa kompetencji jest najbardziej ceniona przez pracodawców? </a:t>
            </a:r>
            <a:r>
              <a:rPr lang="pl-PL" sz="1400" dirty="0"/>
              <a:t>(najczęściej </a:t>
            </a:r>
            <a:r>
              <a:rPr lang="pl-PL" sz="1400" dirty="0" smtClean="0"/>
              <a:t>wymieniane w ofertach pracy)</a:t>
            </a:r>
            <a:endParaRPr lang="pl-PL" sz="1400" dirty="0"/>
          </a:p>
          <a:p>
            <a:pPr marL="625475" lvl="1" indent="-239713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Kompetencje biurowe</a:t>
            </a:r>
          </a:p>
          <a:p>
            <a:pPr marL="625475" lvl="1" indent="-239713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Kompetencje kierownicze</a:t>
            </a:r>
          </a:p>
          <a:p>
            <a:pPr marL="625475" lvl="1" indent="-239713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Kompetencje interpersonalne</a:t>
            </a:r>
          </a:p>
          <a:p>
            <a:pPr marL="625475" lvl="1" indent="-239713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Kompetencje komputerowe</a:t>
            </a:r>
          </a:p>
          <a:p>
            <a:pPr marL="625475" lvl="1" indent="-239713" algn="just"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lphaUcPeriod"/>
            </a:pPr>
            <a:r>
              <a:rPr lang="pl-PL" sz="1400" dirty="0"/>
              <a:t>Kompetencje </a:t>
            </a:r>
            <a:r>
              <a:rPr lang="pl-PL" sz="1400" dirty="0" err="1"/>
              <a:t>samoorganizacyjne</a:t>
            </a:r>
            <a:endParaRPr lang="pl-PL" sz="1400" dirty="0"/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cxnSp>
        <p:nvCxnSpPr>
          <p:cNvPr id="10" name="Łącznik prosty 9"/>
          <p:cNvCxnSpPr/>
          <p:nvPr/>
        </p:nvCxnSpPr>
        <p:spPr bwMode="auto">
          <a:xfrm>
            <a:off x="626045" y="4149080"/>
            <a:ext cx="7964115" cy="0"/>
          </a:xfrm>
          <a:prstGeom prst="line">
            <a:avLst/>
          </a:prstGeom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36145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648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Część </a:t>
            </a:r>
            <a:r>
              <a:rPr lang="pl-PL" sz="2000" dirty="0"/>
              <a:t>III: Na co zwracają uwagę </a:t>
            </a:r>
            <a:r>
              <a:rPr lang="pl-PL" sz="2000" dirty="0" smtClean="0"/>
              <a:t>pracodawcy?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Jaka jest najlepsza uczelnia na świecie? </a:t>
            </a:r>
            <a:r>
              <a:rPr lang="pl-PL" sz="1400" dirty="0"/>
              <a:t>(Lista Szanghajska)</a:t>
            </a:r>
          </a:p>
          <a:p>
            <a:pPr marL="628650" indent="-28575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Lista Szanghajska to najbardziej znane na świecie zestawienie najlepszych szkół wyższych.</a:t>
            </a:r>
          </a:p>
          <a:p>
            <a:pPr marL="628650" indent="-28575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W pierwszej dziesiątce są tylko dwie uczelnie z Europy.</a:t>
            </a:r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574675" y="5366345"/>
            <a:ext cx="828072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b="1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Uniwersytet Harvarda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 po raz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dwunasty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z rzędu zwyciężył w Akademickim Rankingu Uniwersytetów Świata</a:t>
            </a:r>
          </a:p>
        </p:txBody>
      </p:sp>
      <p:sp>
        <p:nvSpPr>
          <p:cNvPr id="12" name="Prostokąt 11"/>
          <p:cNvSpPr/>
          <p:nvPr/>
        </p:nvSpPr>
        <p:spPr>
          <a:xfrm>
            <a:off x="6916638" y="1357313"/>
            <a:ext cx="118762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Harvard</a:t>
            </a:r>
            <a:endParaRPr lang="pl-PL" sz="1600" dirty="0">
              <a:latin typeface="+mn-lt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636912"/>
            <a:ext cx="2160240" cy="2144586"/>
          </a:xfrm>
          <a:prstGeom prst="rect">
            <a:avLst/>
          </a:prstGeom>
        </p:spPr>
      </p:pic>
      <p:sp>
        <p:nvSpPr>
          <p:cNvPr id="15" name="pole tekstowe 14"/>
          <p:cNvSpPr txBox="1"/>
          <p:nvPr/>
        </p:nvSpPr>
        <p:spPr>
          <a:xfrm>
            <a:off x="3491880" y="4771771"/>
            <a:ext cx="340575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bg1">
                    <a:lumMod val="85000"/>
                  </a:schemeClr>
                </a:solidFill>
              </a:rPr>
              <a:t>Źródło: Microsoft Creative </a:t>
            </a:r>
            <a:r>
              <a:rPr lang="pl-PL" sz="1000" i="1" dirty="0" err="1" smtClean="0">
                <a:solidFill>
                  <a:schemeClr val="bg1">
                    <a:lumMod val="85000"/>
                  </a:schemeClr>
                </a:solidFill>
              </a:rPr>
              <a:t>Commons</a:t>
            </a:r>
            <a:endParaRPr lang="pl-PL" sz="1000" i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55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648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Część </a:t>
            </a:r>
            <a:r>
              <a:rPr lang="pl-PL" sz="2000" dirty="0"/>
              <a:t>III: Na co zwracają uwagę </a:t>
            </a:r>
            <a:r>
              <a:rPr lang="pl-PL" sz="2000" dirty="0" smtClean="0"/>
              <a:t>pracodawcy?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Jaka jest najlepsza uczelnia na świecie? </a:t>
            </a:r>
            <a:r>
              <a:rPr lang="pl-PL" sz="1400" dirty="0"/>
              <a:t>(Lista Szanghajska</a:t>
            </a:r>
            <a:r>
              <a:rPr lang="pl-PL" sz="1400" dirty="0" smtClean="0"/>
              <a:t>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najlepsza uczelnia w Polsce? </a:t>
            </a:r>
            <a:r>
              <a:rPr lang="pl-PL" sz="1400" dirty="0"/>
              <a:t>(Lista Szanghajska</a:t>
            </a:r>
            <a:r>
              <a:rPr lang="pl-PL" sz="1400" dirty="0" smtClean="0"/>
              <a:t>)</a:t>
            </a:r>
            <a:endParaRPr lang="pl-PL" sz="1200" dirty="0"/>
          </a:p>
          <a:p>
            <a:pPr marL="628650" indent="-285750"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 smtClean="0"/>
              <a:t>Uniwersytet </a:t>
            </a:r>
            <a:r>
              <a:rPr lang="pl-PL" sz="1400" dirty="0"/>
              <a:t>Jagielloński i Uniwersytet Warszawski znajdują się w </a:t>
            </a:r>
            <a:r>
              <a:rPr lang="pl-PL" sz="1400" dirty="0" smtClean="0"/>
              <a:t>trzeciej setce zestawienia.</a:t>
            </a:r>
            <a:endParaRPr lang="pl-PL" sz="1400" dirty="0"/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SzPct val="120000"/>
              <a:buNone/>
            </a:pPr>
            <a:endParaRPr lang="pl-PL" sz="1400" dirty="0"/>
          </a:p>
        </p:txBody>
      </p:sp>
      <p:sp>
        <p:nvSpPr>
          <p:cNvPr id="11" name="Prostokąt 10"/>
          <p:cNvSpPr/>
          <p:nvPr/>
        </p:nvSpPr>
        <p:spPr>
          <a:xfrm>
            <a:off x="574675" y="5013176"/>
            <a:ext cx="828072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b="1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Uniwersytet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Warszawski oraz Uniwersytet Jagielloński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 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ma najwyższą notę na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liście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Szanghajskiej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graphicFrame>
        <p:nvGraphicFramePr>
          <p:cNvPr id="13" name="Tabe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636416"/>
              </p:ext>
            </p:extLst>
          </p:nvPr>
        </p:nvGraphicFramePr>
        <p:xfrm>
          <a:off x="1461778" y="3183161"/>
          <a:ext cx="6048672" cy="1609662"/>
        </p:xfrm>
        <a:graphic>
          <a:graphicData uri="http://schemas.openxmlformats.org/drawingml/2006/table">
            <a:tbl>
              <a:tblPr firstRow="1" bandRow="1"/>
              <a:tblGrid>
                <a:gridCol w="792088"/>
                <a:gridCol w="3888432"/>
                <a:gridCol w="1368152"/>
              </a:tblGrid>
              <a:tr h="268277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Ranking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Uczelnia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Punkty</a:t>
                      </a:r>
                      <a:endParaRPr lang="pl-PL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Uniwersytet </a:t>
                      </a:r>
                      <a:r>
                        <a:rPr lang="pl-PL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Warszawski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Uniwersytet </a:t>
                      </a:r>
                      <a:r>
                        <a:rPr lang="pl-PL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Jagielloński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98,52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Uniwersytet im. Adama Mickiewicza w Poznaniu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82,5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Politechnika Warszawska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78,0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Politechnika Wrocławska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77,4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Prostokąt 13"/>
          <p:cNvSpPr/>
          <p:nvPr/>
        </p:nvSpPr>
        <p:spPr>
          <a:xfrm>
            <a:off x="6916638" y="1357313"/>
            <a:ext cx="118762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Harvard</a:t>
            </a:r>
            <a:endParaRPr lang="pl-PL" sz="1600" dirty="0">
              <a:latin typeface="+mn-lt"/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1551534" y="2906979"/>
            <a:ext cx="6552728" cy="26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Pięć </a:t>
            </a:r>
            <a:r>
              <a:rPr lang="pl-PL" sz="12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najlepszych uczelni </a:t>
            </a:r>
            <a:r>
              <a:rPr lang="pl-PL" sz="12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wyższych w  </a:t>
            </a:r>
            <a:r>
              <a:rPr lang="pl-PL" sz="12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Polsce </a:t>
            </a:r>
            <a:r>
              <a:rPr lang="pl-PL" sz="12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według </a:t>
            </a:r>
            <a:r>
              <a:rPr lang="pl-PL" sz="12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rankingu P</a:t>
            </a:r>
            <a:r>
              <a:rPr lang="pl-PL" sz="12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erspektyw:</a:t>
            </a:r>
            <a:endParaRPr lang="pl-PL" sz="12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6732240" y="1700808"/>
            <a:ext cx="118762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UW i UJ</a:t>
            </a:r>
            <a:endParaRPr lang="pl-PL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906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uiExpand="1" build="p"/>
      <p:bldP spid="11" grpId="0"/>
      <p:bldP spid="12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Część </a:t>
            </a:r>
            <a:r>
              <a:rPr lang="pl-PL" sz="2000" dirty="0"/>
              <a:t>III: Na co zwracają uwagę </a:t>
            </a:r>
            <a:r>
              <a:rPr lang="pl-PL" sz="2000" dirty="0" smtClean="0"/>
              <a:t>pracodawcy?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Jaka jest najlepsza uczelnia na świecie? </a:t>
            </a:r>
            <a:r>
              <a:rPr lang="pl-PL" sz="1400" dirty="0"/>
              <a:t>(Lista Szanghajska</a:t>
            </a:r>
            <a:r>
              <a:rPr lang="pl-PL" sz="1400" dirty="0" smtClean="0"/>
              <a:t>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Jaka jest najlepsza uczelnia w Polsce? </a:t>
            </a:r>
            <a:r>
              <a:rPr lang="pl-PL" sz="1400" dirty="0"/>
              <a:t>(Lista Szanghajska</a:t>
            </a:r>
            <a:r>
              <a:rPr lang="pl-PL" sz="1400" dirty="0" smtClean="0"/>
              <a:t>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Która grupa kompetencji jest najbardziej ceniona przez pracodawców? </a:t>
            </a:r>
            <a:r>
              <a:rPr lang="pl-PL" sz="1400" dirty="0"/>
              <a:t>(najczęściej wymieniane w ofertach pracy)</a:t>
            </a:r>
            <a:endParaRPr lang="pl-PL" sz="1400" dirty="0" smtClean="0"/>
          </a:p>
          <a:p>
            <a:pPr algn="just">
              <a:spcBef>
                <a:spcPts val="600"/>
              </a:spcBef>
              <a:spcAft>
                <a:spcPts val="0"/>
              </a:spcAft>
              <a:buSzPct val="120000"/>
              <a:buFont typeface="Wingdings" panose="05000000000000000000" pitchFamily="2" charset="2"/>
              <a:buChar char="Ø"/>
            </a:pPr>
            <a:endParaRPr lang="pl-PL" sz="1200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683568" y="5256808"/>
            <a:ext cx="8604857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 ofertach pracy najczęściej wskazywane są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kompetencje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 </a:t>
            </a:r>
            <a:r>
              <a:rPr lang="pl-PL" sz="1600" b="1" dirty="0" err="1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samoorganizacyjne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6916638" y="1357313"/>
            <a:ext cx="118762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Harvard</a:t>
            </a:r>
            <a:endParaRPr lang="pl-PL" sz="1600" dirty="0">
              <a:latin typeface="+mn-lt"/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6732240" y="1700808"/>
            <a:ext cx="118762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UW i UJ</a:t>
            </a:r>
            <a:endParaRPr lang="pl-PL" sz="1600" dirty="0">
              <a:latin typeface="+mn-lt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4745168" y="2190726"/>
            <a:ext cx="190770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samoorganizacja</a:t>
            </a:r>
            <a:endParaRPr lang="pl-PL" sz="1600" dirty="0">
              <a:latin typeface="+mn-lt"/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1821410" y="2564904"/>
            <a:ext cx="5472608" cy="26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Poszukiwane przez pracodawców kompetencje pracownika:</a:t>
            </a:r>
            <a:endParaRPr lang="pl-PL" sz="12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0" y="2776514"/>
            <a:ext cx="5782842" cy="2489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3126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620688"/>
            <a:ext cx="7994650" cy="360387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  <a:buSzPct val="120000"/>
            </a:pPr>
            <a:r>
              <a:rPr lang="pl-PL" sz="2000" dirty="0" smtClean="0"/>
              <a:t>Konkurs</a:t>
            </a:r>
            <a:endParaRPr lang="pl-PL" sz="2000" dirty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r>
              <a:rPr lang="pl-PL" sz="1600" dirty="0"/>
              <a:t>Zasady konkursu:</a:t>
            </a:r>
            <a:endParaRPr lang="pl-PL" sz="1400" dirty="0"/>
          </a:p>
          <a:p>
            <a:pPr marL="541338" lvl="1" indent="-271463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podział uczestników na grupy;</a:t>
            </a:r>
          </a:p>
          <a:p>
            <a:pPr marL="541338" lvl="1" indent="-271463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zadaniem grupy jest udzielenie możliwie najdokładniejszej odpowiedzi na pytania;</a:t>
            </a:r>
          </a:p>
          <a:p>
            <a:pPr marL="541338" lvl="1" indent="-271463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za każdą odpowiedź można uzyskać maksymalnie 3 punkty;</a:t>
            </a:r>
          </a:p>
          <a:p>
            <a:pPr marL="541338" lvl="1" indent="-271463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4 główne bloki pytań:</a:t>
            </a:r>
          </a:p>
          <a:p>
            <a:pPr marL="666750" lvl="2" indent="0" algn="just">
              <a:spcBef>
                <a:spcPts val="0"/>
              </a:spcBef>
              <a:spcAft>
                <a:spcPts val="600"/>
              </a:spcAft>
              <a:buSzPct val="120000"/>
              <a:buNone/>
            </a:pPr>
            <a:r>
              <a:rPr lang="pl-PL" sz="1400" dirty="0">
                <a:solidFill>
                  <a:srgbClr val="A50021"/>
                </a:solidFill>
              </a:rPr>
              <a:t>Część I:</a:t>
            </a:r>
            <a:r>
              <a:rPr lang="pl-PL" sz="1400" dirty="0"/>
              <a:t> Czy warto studiować?</a:t>
            </a:r>
          </a:p>
          <a:p>
            <a:pPr marL="666750" lvl="2" indent="0" algn="just">
              <a:spcBef>
                <a:spcPts val="0"/>
              </a:spcBef>
              <a:spcAft>
                <a:spcPts val="600"/>
              </a:spcAft>
              <a:buSzPct val="120000"/>
              <a:buNone/>
            </a:pPr>
            <a:r>
              <a:rPr lang="pl-PL" sz="1400" dirty="0">
                <a:solidFill>
                  <a:srgbClr val="A50021"/>
                </a:solidFill>
              </a:rPr>
              <a:t>Część II:</a:t>
            </a:r>
            <a:r>
              <a:rPr lang="pl-PL" sz="1400" dirty="0"/>
              <a:t> Jeśli studiować, to co studiować?</a:t>
            </a:r>
          </a:p>
          <a:p>
            <a:pPr marL="666750" lvl="2" indent="0" algn="just">
              <a:spcBef>
                <a:spcPts val="0"/>
              </a:spcBef>
              <a:spcAft>
                <a:spcPts val="600"/>
              </a:spcAft>
              <a:buSzPct val="120000"/>
              <a:buNone/>
            </a:pPr>
            <a:r>
              <a:rPr lang="pl-PL" sz="1400" dirty="0">
                <a:solidFill>
                  <a:srgbClr val="A50021"/>
                </a:solidFill>
              </a:rPr>
              <a:t>Część III:</a:t>
            </a:r>
            <a:r>
              <a:rPr lang="pl-PL" sz="1400" dirty="0"/>
              <a:t> Na co zwracają uwagę pracodawcy?</a:t>
            </a:r>
          </a:p>
          <a:p>
            <a:pPr marL="666750" lvl="2" indent="0" algn="just">
              <a:spcBef>
                <a:spcPts val="0"/>
              </a:spcBef>
              <a:spcAft>
                <a:spcPts val="600"/>
              </a:spcAft>
              <a:buSzPct val="120000"/>
              <a:buNone/>
            </a:pPr>
            <a:r>
              <a:rPr lang="pl-PL" sz="1400" dirty="0">
                <a:solidFill>
                  <a:srgbClr val="A50021"/>
                </a:solidFill>
              </a:rPr>
              <a:t>Część IV:</a:t>
            </a:r>
            <a:r>
              <a:rPr lang="pl-PL" sz="1400" dirty="0"/>
              <a:t> Czy warto studiować ekonomię?</a:t>
            </a:r>
          </a:p>
          <a:p>
            <a:pPr marL="541338" lvl="1" indent="-271463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>
                <a:solidFill>
                  <a:srgbClr val="A50021"/>
                </a:solidFill>
              </a:rPr>
              <a:t>grupy, które uzyskają łącznie najwięcej punktów zdobędą nagrody!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600" dirty="0"/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endParaRPr lang="pl-PL" sz="1600" dirty="0"/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endParaRPr lang="pl-PL" sz="1600" dirty="0"/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endParaRPr lang="pl-PL" sz="1600" dirty="0"/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365104"/>
            <a:ext cx="1296144" cy="1296144"/>
          </a:xfrm>
          <a:prstGeom prst="rect">
            <a:avLst/>
          </a:prstGeom>
        </p:spPr>
      </p:pic>
      <p:sp>
        <p:nvSpPr>
          <p:cNvPr id="13" name="pole tekstowe 12"/>
          <p:cNvSpPr txBox="1"/>
          <p:nvPr/>
        </p:nvSpPr>
        <p:spPr>
          <a:xfrm>
            <a:off x="3491880" y="5613198"/>
            <a:ext cx="241216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bg1">
                    <a:lumMod val="85000"/>
                  </a:schemeClr>
                </a:solidFill>
              </a:rPr>
              <a:t>Źródło: Microsoft Creative </a:t>
            </a:r>
            <a:r>
              <a:rPr lang="pl-PL" sz="1000" i="1" dirty="0" err="1" smtClean="0">
                <a:solidFill>
                  <a:schemeClr val="bg1">
                    <a:lumMod val="85000"/>
                  </a:schemeClr>
                </a:solidFill>
              </a:rPr>
              <a:t>Commons</a:t>
            </a:r>
            <a:endParaRPr lang="pl-PL" sz="1000" i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75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Część III: Wnioski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203200" indent="-20320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/>
              <a:t>Na co zwracają uwagę pracodawcy</a:t>
            </a:r>
            <a:r>
              <a:rPr lang="pl-PL" sz="1600" dirty="0" smtClean="0"/>
              <a:t>?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Ponieważ proces rekrutacji do pracy jest bardzo drogi i trudno jest w nim naprawdę poznać kandydata, pracodawcy traktują wykształcenie wyższe jako sygnał, że dana osoba prawdopodobnie posiada pożądany zestaw cech.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Kierunek studiów odpowiada za zestaw tych cech.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Marka uczelni świadczy o ich natężeniu.</a:t>
            </a:r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 smtClean="0"/>
          </a:p>
          <a:p>
            <a:pPr marL="203200" lvl="0" indent="-20320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/>
              <a:t>Część IV: Czy warto studiować ekonomię?</a:t>
            </a:r>
          </a:p>
          <a:p>
            <a:pPr lvl="0"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Gdzie można pracować po ekonomii?</a:t>
            </a:r>
          </a:p>
          <a:p>
            <a:pPr lvl="0"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Czym zajmują się ekonomiści?</a:t>
            </a:r>
          </a:p>
          <a:p>
            <a:pPr lvl="0"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Czy praca ekonomistów jest prestiżowa?</a:t>
            </a:r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/>
          </a:p>
        </p:txBody>
      </p:sp>
      <p:sp>
        <p:nvSpPr>
          <p:cNvPr id="9" name="Strzałka w dół 8"/>
          <p:cNvSpPr/>
          <p:nvPr/>
        </p:nvSpPr>
        <p:spPr bwMode="auto">
          <a:xfrm>
            <a:off x="4067944" y="3573016"/>
            <a:ext cx="432048" cy="504056"/>
          </a:xfrm>
          <a:prstGeom prst="downArrow">
            <a:avLst/>
          </a:prstGeom>
          <a:solidFill>
            <a:srgbClr val="A5002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515" y="-42570"/>
            <a:ext cx="1279525" cy="178435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310976"/>
            <a:ext cx="2738388" cy="1392401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5978190" y="4703377"/>
            <a:ext cx="241216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bg1">
                    <a:lumMod val="85000"/>
                  </a:schemeClr>
                </a:solidFill>
              </a:rPr>
              <a:t>Źródło: Microsoft Creative </a:t>
            </a:r>
            <a:r>
              <a:rPr lang="pl-PL" sz="1000" i="1" dirty="0" err="1" smtClean="0">
                <a:solidFill>
                  <a:schemeClr val="bg1">
                    <a:lumMod val="85000"/>
                  </a:schemeClr>
                </a:solidFill>
              </a:rPr>
              <a:t>Commons</a:t>
            </a:r>
            <a:endParaRPr lang="pl-PL" sz="1000" i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1720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IV: Czy warto studiować ekonomię?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>
          <a:xfrm>
            <a:off x="574675" y="1196752"/>
            <a:ext cx="7994650" cy="4464050"/>
          </a:xfrm>
        </p:spPr>
        <p:txBody>
          <a:bodyPr/>
          <a:lstStyle/>
          <a:p>
            <a:pPr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/>
              <a:t>Czym zajmują się ekonomiści</a:t>
            </a:r>
            <a:r>
              <a:rPr lang="pl-PL" sz="1600" dirty="0" smtClean="0"/>
              <a:t>?</a:t>
            </a:r>
          </a:p>
          <a:p>
            <a:pPr marL="715963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 smtClean="0"/>
              <a:t>Analitycy </a:t>
            </a:r>
            <a:r>
              <a:rPr lang="pl-PL" sz="1400" dirty="0"/>
              <a:t>i menedżerowie w zarówno przedsiębiorstwach prywatnych, korporacjach międzynarodowych, jak i instytucjach państwowych</a:t>
            </a:r>
          </a:p>
          <a:p>
            <a:pPr marL="715963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Pracownicy banków, firm ubezpieczeniowych i innych instytucji sektora finansowego</a:t>
            </a:r>
          </a:p>
          <a:p>
            <a:pPr marL="715963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Praca naukowa i aktywność w ośrodkach badawczych</a:t>
            </a:r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 smtClean="0"/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 smtClean="0"/>
          </a:p>
        </p:txBody>
      </p:sp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63401"/>
              </p:ext>
            </p:extLst>
          </p:nvPr>
        </p:nvGraphicFramePr>
        <p:xfrm>
          <a:off x="1907704" y="3068960"/>
          <a:ext cx="5400401" cy="2702295"/>
        </p:xfrm>
        <a:graphic>
          <a:graphicData uri="http://schemas.openxmlformats.org/drawingml/2006/table">
            <a:tbl>
              <a:tblPr firstRow="1" bandRow="1"/>
              <a:tblGrid>
                <a:gridCol w="2232049"/>
                <a:gridCol w="1584176"/>
                <a:gridCol w="1584176"/>
              </a:tblGrid>
              <a:tr h="6906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l-PL" sz="1600" dirty="0" smtClean="0"/>
                        <a:t>Zawód</a:t>
                      </a:r>
                      <a:endParaRPr lang="pl-P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pl-PL" sz="1600" b="1" kern="1200" dirty="0" smtClean="0">
                          <a:solidFill>
                            <a:schemeClr val="lt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Przeciętne zarobki brutto</a:t>
                      </a:r>
                      <a:endParaRPr lang="pl-PL" sz="1600" b="1" kern="1200" dirty="0">
                        <a:solidFill>
                          <a:schemeClr val="lt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kern="1200" dirty="0" smtClean="0">
                          <a:solidFill>
                            <a:schemeClr val="lt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Przeciętne zarobki netto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0021"/>
                    </a:solidFill>
                  </a:tcPr>
                </a:tc>
              </a:tr>
              <a:tr h="276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600" dirty="0" smtClean="0"/>
                        <a:t>Konsultant Call Centre</a:t>
                      </a:r>
                      <a:endParaRPr lang="pl-P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600" dirty="0" smtClean="0"/>
                        <a:t>3 500 zł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1600" kern="120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2500 zł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6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600" dirty="0" smtClean="0"/>
                        <a:t>Przedstawiciel handlowy</a:t>
                      </a:r>
                      <a:endParaRPr lang="pl-P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600" dirty="0" smtClean="0"/>
                        <a:t>4 000</a:t>
                      </a:r>
                      <a:r>
                        <a:rPr lang="pl-PL" sz="1600" baseline="0" dirty="0" smtClean="0"/>
                        <a:t> zł</a:t>
                      </a:r>
                      <a:endParaRPr lang="pl-P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1600" kern="120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2 855 zł</a:t>
                      </a:r>
                      <a:endParaRPr lang="pl-PL" sz="1600" kern="120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6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600" dirty="0" smtClean="0"/>
                        <a:t>Asystent biura</a:t>
                      </a:r>
                      <a:endParaRPr lang="pl-P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600" dirty="0" smtClean="0"/>
                        <a:t>4 500 zł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1600" kern="120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2 855 zł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6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600" dirty="0" smtClean="0"/>
                        <a:t>Księgowy</a:t>
                      </a:r>
                      <a:endParaRPr lang="pl-P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600" dirty="0" smtClean="0"/>
                        <a:t>4 500</a:t>
                      </a:r>
                      <a:r>
                        <a:rPr lang="pl-PL" sz="1600" baseline="0" dirty="0" smtClean="0"/>
                        <a:t> zł</a:t>
                      </a:r>
                      <a:endParaRPr lang="pl-P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1600" kern="120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3 215 zł</a:t>
                      </a:r>
                      <a:endParaRPr lang="pl-PL" sz="1600" kern="120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6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600" kern="120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Analityk finansowy</a:t>
                      </a:r>
                      <a:endParaRPr lang="pl-PL" sz="1600" kern="120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600" dirty="0" smtClean="0"/>
                        <a:t>6 000 zł</a:t>
                      </a:r>
                      <a:endParaRPr lang="pl-P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1600" kern="120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4 285 zł</a:t>
                      </a:r>
                      <a:endParaRPr lang="pl-PL" sz="1600" kern="120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6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pl-PL" sz="1600" dirty="0" smtClean="0"/>
                        <a:t>Aktuariusz</a:t>
                      </a:r>
                      <a:endParaRPr lang="pl-P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pl-PL" sz="1600" dirty="0" smtClean="0"/>
                        <a:t>15 000 zł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1600" kern="120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10 710 zł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09124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260003"/>
            <a:ext cx="7994650" cy="720725"/>
          </a:xfr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/>
              <a:t>Część IV: Czy warto studiować ekonomię?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9751" y="1357313"/>
            <a:ext cx="8034337" cy="51680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468313" indent="-468313" algn="l" defTabSz="449263" rtl="0" eaLnBrk="0" fontAlgn="base" hangingPunct="0">
              <a:lnSpc>
                <a:spcPct val="101000"/>
              </a:lnSpc>
              <a:spcBef>
                <a:spcPts val="750"/>
              </a:spcBef>
              <a:spcAft>
                <a:spcPct val="0"/>
              </a:spcAft>
              <a:buClr>
                <a:srgbClr val="992035"/>
              </a:buClr>
              <a:buSzPct val="150000"/>
              <a:buFont typeface="Wingdings" pitchFamily="2" charset="2"/>
              <a:buChar char="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906463" indent="-436563" algn="l" defTabSz="449263" rtl="0" eaLnBrk="0" fontAlgn="base" hangingPunct="0">
              <a:lnSpc>
                <a:spcPct val="101000"/>
              </a:lnSpc>
              <a:spcBef>
                <a:spcPts val="650"/>
              </a:spcBef>
              <a:spcAft>
                <a:spcPct val="0"/>
              </a:spcAft>
              <a:buClr>
                <a:srgbClr val="992035"/>
              </a:buClr>
              <a:buSzPct val="110000"/>
              <a:buFont typeface="Wingdings" pitchFamily="2" charset="2"/>
              <a:buChar char=""/>
              <a:defRPr sz="2600">
                <a:solidFill>
                  <a:srgbClr val="000000"/>
                </a:solidFill>
                <a:latin typeface="+mn-lt"/>
              </a:defRPr>
            </a:lvl2pPr>
            <a:lvl3pPr marL="1303338" indent="-393700" algn="l" defTabSz="449263" rtl="0" eaLnBrk="0" fontAlgn="base" hangingPunct="0">
              <a:lnSpc>
                <a:spcPct val="101000"/>
              </a:lnSpc>
              <a:spcBef>
                <a:spcPts val="575"/>
              </a:spcBef>
              <a:spcAft>
                <a:spcPct val="0"/>
              </a:spcAft>
              <a:buClr>
                <a:srgbClr val="992035"/>
              </a:buClr>
              <a:buSzPct val="60000"/>
              <a:buFont typeface="Wingdings" pitchFamily="2" charset="2"/>
              <a:buChar char=""/>
              <a:defRPr sz="2300">
                <a:solidFill>
                  <a:srgbClr val="000000"/>
                </a:solidFill>
                <a:latin typeface="+mn-lt"/>
              </a:defRPr>
            </a:lvl3pPr>
            <a:lvl4pPr marL="1692275" indent="-387350" algn="l" defTabSz="449263" rtl="0" eaLnBrk="0" fontAlgn="base" hangingPunct="0">
              <a:lnSpc>
                <a:spcPct val="101000"/>
              </a:lnSpc>
              <a:spcBef>
                <a:spcPts val="500"/>
              </a:spcBef>
              <a:spcAft>
                <a:spcPct val="0"/>
              </a:spcAft>
              <a:buClr>
                <a:srgbClr val="CC0000"/>
              </a:buClr>
              <a:buSzPct val="65000"/>
              <a:buFont typeface="Wingdings" pitchFamily="2" charset="2"/>
              <a:buChar char=""/>
              <a:defRPr sz="2000">
                <a:solidFill>
                  <a:srgbClr val="000000"/>
                </a:solidFill>
                <a:latin typeface="+mn-lt"/>
              </a:defRPr>
            </a:lvl4pPr>
            <a:lvl5pPr marL="2092325" indent="-398463" algn="l" defTabSz="449263" rtl="0" eaLnBrk="0" fontAlgn="base" hangingPunct="0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5pPr>
            <a:lvl6pPr marL="25495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6pPr>
            <a:lvl7pPr marL="30067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7pPr>
            <a:lvl8pPr marL="34639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8pPr>
            <a:lvl9pPr marL="39211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285750" lvl="2" indent="-285750" algn="just">
              <a:spcBef>
                <a:spcPts val="12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 smtClean="0"/>
              <a:t>Studia ekonomiczne rozumiane są bardzo szeroko:</a:t>
            </a:r>
          </a:p>
          <a:p>
            <a:pPr marL="674687" lvl="3" indent="-285750" algn="just">
              <a:spcBef>
                <a:spcPts val="0"/>
              </a:spcBef>
              <a:spcAft>
                <a:spcPts val="600"/>
              </a:spcAft>
              <a:buClr>
                <a:srgbClr val="A50021"/>
              </a:buClr>
              <a:buSzPct val="120000"/>
              <a:buFont typeface="Wingdings" panose="05000000000000000000" pitchFamily="2" charset="2"/>
              <a:buChar char="Ø"/>
            </a:pPr>
            <a:r>
              <a:rPr lang="pl-PL" sz="1400" kern="0" dirty="0"/>
              <a:t>różne kierunki (m.in. ekonomia, zarządzanie, czy marketing);</a:t>
            </a:r>
          </a:p>
          <a:p>
            <a:pPr marL="674687" lvl="3" indent="-285750" algn="just">
              <a:spcBef>
                <a:spcPts val="0"/>
              </a:spcBef>
              <a:spcAft>
                <a:spcPts val="600"/>
              </a:spcAft>
              <a:buClr>
                <a:srgbClr val="A50021"/>
              </a:buClr>
              <a:buSzPct val="120000"/>
              <a:buFont typeface="Wingdings" panose="05000000000000000000" pitchFamily="2" charset="2"/>
              <a:buChar char="Ø"/>
            </a:pPr>
            <a:r>
              <a:rPr lang="pl-PL" sz="1400" kern="0" dirty="0"/>
              <a:t>różne poziomy edukacji (studia I stopnia oraz studia II stopnia);</a:t>
            </a:r>
          </a:p>
          <a:p>
            <a:pPr marL="674687" lvl="3" indent="-285750" algn="just">
              <a:spcBef>
                <a:spcPts val="0"/>
              </a:spcBef>
              <a:spcAft>
                <a:spcPts val="600"/>
              </a:spcAft>
              <a:buClr>
                <a:srgbClr val="A50021"/>
              </a:buClr>
              <a:buSzPct val="120000"/>
              <a:buFont typeface="Wingdings" panose="05000000000000000000" pitchFamily="2" charset="2"/>
              <a:buChar char="Ø"/>
            </a:pPr>
            <a:r>
              <a:rPr lang="pl-PL" sz="1400" kern="0" dirty="0"/>
              <a:t>różne uczelnie (publiczne i niepubliczne - prywatne);</a:t>
            </a:r>
          </a:p>
          <a:p>
            <a:pPr marL="674687" lvl="3" indent="-285750" algn="just">
              <a:spcBef>
                <a:spcPts val="0"/>
              </a:spcBef>
              <a:spcAft>
                <a:spcPts val="600"/>
              </a:spcAft>
              <a:buClr>
                <a:srgbClr val="A50021"/>
              </a:buClr>
              <a:buSzPct val="120000"/>
              <a:buFont typeface="Wingdings" panose="05000000000000000000" pitchFamily="2" charset="2"/>
              <a:buChar char="Ø"/>
            </a:pPr>
            <a:r>
              <a:rPr lang="pl-PL" sz="1400" kern="0" dirty="0"/>
              <a:t>różne tryby studiowania (stacjonarne i niestacjonarne – zaoczne);</a:t>
            </a:r>
          </a:p>
          <a:p>
            <a:pPr marL="285750" lvl="2" indent="-285750" algn="just">
              <a:spcBef>
                <a:spcPts val="12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 smtClean="0"/>
              <a:t>Na studia ekonomiczne przyjmowanych jest rocznie ok </a:t>
            </a:r>
            <a:r>
              <a:rPr lang="pl-PL" sz="1400" kern="0" dirty="0"/>
              <a:t>80 000 </a:t>
            </a:r>
            <a:r>
              <a:rPr lang="pl-PL" sz="1400" kern="0" dirty="0" smtClean="0"/>
              <a:t>osób (co 5 osoba rozpoczynająca studia).</a:t>
            </a:r>
          </a:p>
          <a:p>
            <a:pPr marL="285750" lvl="2" indent="-285750" algn="just">
              <a:spcBef>
                <a:spcPts val="12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 smtClean="0"/>
              <a:t>Osoby posiadające wyższe wykształcenie ekonomiczne są więc pomiędzy sobą bardzo zróżnicowane i stanowią pełny przekrój rynkowy.</a:t>
            </a:r>
            <a:endParaRPr lang="pl-PL" sz="1400" kern="0" dirty="0"/>
          </a:p>
          <a:p>
            <a:pPr marL="285750" lvl="2" indent="-285750" algn="just">
              <a:spcBef>
                <a:spcPts val="12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 smtClean="0"/>
              <a:t>Dlatego, trudno się dziwić, że zarówno przeciętne zarobki, jak i stopa bezrobocia wśród absolwentów studiów ekonomicznych jest zbliżona do średniej dla wszystkich osób z wyższym wykształceniem.</a:t>
            </a:r>
          </a:p>
          <a:p>
            <a:pPr marL="285750" lvl="2" indent="-285750" algn="just">
              <a:spcBef>
                <a:spcPts val="12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 smtClean="0"/>
              <a:t>Wszystko więc zależy m.in. od: jakości wykształcenia, 			   indywidualnych  kompetencji, jak i cech osobowych pracownika.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384" y="4728294"/>
            <a:ext cx="1520825" cy="179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3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260350"/>
            <a:ext cx="7994650" cy="720725"/>
          </a:xfr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/>
              <a:t>Część IV: Czy warto studiować ekonomię?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384" y="4728294"/>
            <a:ext cx="1520825" cy="179705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400856"/>
            <a:ext cx="6336704" cy="4345792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574675" y="1133090"/>
            <a:ext cx="7532067" cy="26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Przeciętne wynagrodzenie netto dla kierunków ekonomicznych (osoby w wieku do 30 lat):</a:t>
            </a:r>
            <a:endParaRPr lang="pl-PL" sz="12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41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IV: Czy warto studiować ekonomię?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600" dirty="0"/>
              <a:t>Czy praca ekonomistów jest prestiżowa</a:t>
            </a:r>
            <a:r>
              <a:rPr lang="pl-PL" sz="1600" dirty="0" smtClean="0"/>
              <a:t>?</a:t>
            </a:r>
            <a:endParaRPr lang="pl-PL" sz="1400" dirty="0"/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 smtClean="0"/>
              <a:t>Rafał </a:t>
            </a:r>
            <a:r>
              <a:rPr lang="pl-PL" sz="1400" dirty="0"/>
              <a:t>Antczak – </a:t>
            </a:r>
            <a:r>
              <a:rPr lang="pl-PL" sz="1400" dirty="0">
                <a:solidFill>
                  <a:srgbClr val="A50021"/>
                </a:solidFill>
              </a:rPr>
              <a:t>wiceprezes</a:t>
            </a:r>
            <a:r>
              <a:rPr lang="pl-PL" sz="1400" dirty="0"/>
              <a:t> Deloitte Business Consulting SA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Andrzej Bratkowski –</a:t>
            </a:r>
            <a:r>
              <a:rPr lang="pl-PL" sz="1400" dirty="0">
                <a:solidFill>
                  <a:srgbClr val="A50021"/>
                </a:solidFill>
              </a:rPr>
              <a:t> członek </a:t>
            </a:r>
            <a:r>
              <a:rPr lang="pl-PL" sz="1400" dirty="0"/>
              <a:t>Rady Polityki </a:t>
            </a:r>
            <a:r>
              <a:rPr lang="pl-PL" sz="1400" dirty="0" smtClean="0"/>
              <a:t>Pieniężnej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 smtClean="0"/>
              <a:t>Leszek </a:t>
            </a:r>
            <a:r>
              <a:rPr lang="pl-PL" sz="1400" dirty="0"/>
              <a:t>Juchniewicz – </a:t>
            </a:r>
            <a:r>
              <a:rPr lang="pl-PL" sz="1400" dirty="0">
                <a:solidFill>
                  <a:srgbClr val="A50021"/>
                </a:solidFill>
              </a:rPr>
              <a:t>prezes</a:t>
            </a:r>
            <a:r>
              <a:rPr lang="pl-PL" sz="1400" dirty="0"/>
              <a:t> Mostostalu Zabrze Holding, b. prezes URE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Bartłomiej Kamiński – </a:t>
            </a:r>
            <a:r>
              <a:rPr lang="pl-PL" sz="1400" dirty="0">
                <a:solidFill>
                  <a:srgbClr val="A50021"/>
                </a:solidFill>
              </a:rPr>
              <a:t>ekspert</a:t>
            </a:r>
            <a:r>
              <a:rPr lang="pl-PL" sz="1400" dirty="0"/>
              <a:t> Banku Światowego, profesor na Uniwersytecie Maryland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Piotr Radzewicz – </a:t>
            </a:r>
            <a:r>
              <a:rPr lang="pl-PL" sz="1400" dirty="0">
                <a:solidFill>
                  <a:srgbClr val="A50021"/>
                </a:solidFill>
              </a:rPr>
              <a:t>główny ekonomista </a:t>
            </a:r>
            <a:r>
              <a:rPr lang="pl-PL" sz="1400" dirty="0"/>
              <a:t>Kredyt Banku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 smtClean="0"/>
              <a:t>Artur </a:t>
            </a:r>
            <a:r>
              <a:rPr lang="pl-PL" sz="1400" dirty="0" err="1" smtClean="0"/>
              <a:t>Radziwił</a:t>
            </a:r>
            <a:r>
              <a:rPr lang="pl-PL" sz="1400" dirty="0" smtClean="0"/>
              <a:t> </a:t>
            </a:r>
            <a:r>
              <a:rPr lang="pl-PL" sz="1400" dirty="0"/>
              <a:t>– </a:t>
            </a:r>
            <a:r>
              <a:rPr lang="pl-PL" sz="1400" dirty="0">
                <a:solidFill>
                  <a:srgbClr val="A50021"/>
                </a:solidFill>
              </a:rPr>
              <a:t>podsekretarz stanu </a:t>
            </a:r>
            <a:r>
              <a:rPr lang="pl-PL" sz="1400" dirty="0"/>
              <a:t>Ministerstwa Finansów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Maciej </a:t>
            </a:r>
            <a:r>
              <a:rPr lang="pl-PL" sz="1400" dirty="0" err="1"/>
              <a:t>Reluga</a:t>
            </a:r>
            <a:r>
              <a:rPr lang="pl-PL" sz="1400" dirty="0"/>
              <a:t> – </a:t>
            </a:r>
            <a:r>
              <a:rPr lang="pl-PL" sz="1400" dirty="0">
                <a:solidFill>
                  <a:srgbClr val="A50021"/>
                </a:solidFill>
              </a:rPr>
              <a:t>główny ekonomista </a:t>
            </a:r>
            <a:r>
              <a:rPr lang="pl-PL" sz="1400" dirty="0"/>
              <a:t>BZ WBK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Marzena Rostek – </a:t>
            </a:r>
            <a:r>
              <a:rPr lang="pl-PL" sz="1400" dirty="0" err="1">
                <a:solidFill>
                  <a:srgbClr val="A50021"/>
                </a:solidFill>
              </a:rPr>
              <a:t>assistant</a:t>
            </a:r>
            <a:r>
              <a:rPr lang="pl-PL" sz="1400" dirty="0">
                <a:solidFill>
                  <a:srgbClr val="A50021"/>
                </a:solidFill>
              </a:rPr>
              <a:t> </a:t>
            </a:r>
            <a:r>
              <a:rPr lang="pl-PL" sz="1400" dirty="0" err="1">
                <a:solidFill>
                  <a:srgbClr val="A50021"/>
                </a:solidFill>
              </a:rPr>
              <a:t>professor</a:t>
            </a:r>
            <a:r>
              <a:rPr lang="pl-PL" sz="1400" dirty="0">
                <a:solidFill>
                  <a:srgbClr val="A50021"/>
                </a:solidFill>
              </a:rPr>
              <a:t> </a:t>
            </a:r>
            <a:r>
              <a:rPr lang="pl-PL" sz="1400" dirty="0"/>
              <a:t>na Uniwersytecie Wisconsin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 smtClean="0"/>
              <a:t>Krzysztof </a:t>
            </a:r>
            <a:r>
              <a:rPr lang="pl-PL" sz="1400" dirty="0"/>
              <a:t>Rybiński – </a:t>
            </a:r>
            <a:r>
              <a:rPr lang="pl-PL" sz="1400" dirty="0" smtClean="0">
                <a:solidFill>
                  <a:srgbClr val="A50021"/>
                </a:solidFill>
              </a:rPr>
              <a:t>partner</a:t>
            </a:r>
            <a:r>
              <a:rPr lang="pl-PL" sz="1400" dirty="0" smtClean="0"/>
              <a:t> </a:t>
            </a:r>
            <a:r>
              <a:rPr lang="pl-PL" sz="1400" dirty="0"/>
              <a:t>w </a:t>
            </a:r>
            <a:r>
              <a:rPr lang="pl-PL" sz="1400" dirty="0" err="1"/>
              <a:t>Ernst&amp;Young</a:t>
            </a:r>
            <a:r>
              <a:rPr lang="pl-PL" sz="1400" dirty="0"/>
              <a:t>, b. członek zarządu NBP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Jacek Socha – </a:t>
            </a:r>
            <a:r>
              <a:rPr lang="pl-PL" sz="1400" dirty="0" smtClean="0">
                <a:solidFill>
                  <a:srgbClr val="A50021"/>
                </a:solidFill>
              </a:rPr>
              <a:t>prezes </a:t>
            </a:r>
            <a:r>
              <a:rPr lang="pl-PL" sz="1400" dirty="0" err="1" smtClean="0"/>
              <a:t>PricewaterhouseCoopers</a:t>
            </a:r>
            <a:endParaRPr lang="pl-PL" sz="1400" dirty="0"/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Mateusz Szczurek – </a:t>
            </a:r>
            <a:r>
              <a:rPr lang="pl-PL" sz="1400" dirty="0" smtClean="0">
                <a:solidFill>
                  <a:srgbClr val="A50021"/>
                </a:solidFill>
              </a:rPr>
              <a:t>Minister Finansów</a:t>
            </a:r>
            <a:endParaRPr lang="pl-PL" sz="1400" dirty="0"/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 smtClean="0"/>
              <a:t>Irena </a:t>
            </a:r>
            <a:r>
              <a:rPr lang="pl-PL" sz="1400" dirty="0"/>
              <a:t>Szewińska – wielokrotna </a:t>
            </a:r>
            <a:r>
              <a:rPr lang="pl-PL" sz="1400" dirty="0">
                <a:solidFill>
                  <a:srgbClr val="A50021"/>
                </a:solidFill>
              </a:rPr>
              <a:t>medalistka olimpijska</a:t>
            </a:r>
            <a:r>
              <a:rPr lang="pl-PL" sz="1400" dirty="0"/>
              <a:t> w biegach sprinterskich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/>
              <a:t>Maciej Szwarc – </a:t>
            </a:r>
            <a:r>
              <a:rPr lang="pl-PL" sz="1400" dirty="0" smtClean="0">
                <a:solidFill>
                  <a:srgbClr val="A50021"/>
                </a:solidFill>
              </a:rPr>
              <a:t>prezes</a:t>
            </a:r>
            <a:r>
              <a:rPr lang="pl-PL" sz="1400" dirty="0" smtClean="0"/>
              <a:t> AXA</a:t>
            </a:r>
          </a:p>
          <a:p>
            <a:pPr marL="715963" indent="-285750" algn="just">
              <a:spcBef>
                <a:spcPts val="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400" dirty="0" smtClean="0"/>
              <a:t>i wiele innych …</a:t>
            </a:r>
            <a:endParaRPr lang="pl-PL" sz="1600" dirty="0" smtClean="0"/>
          </a:p>
          <a:p>
            <a:pPr marL="179388" indent="0" algn="just">
              <a:spcBef>
                <a:spcPts val="1200"/>
              </a:spcBef>
              <a:spcAft>
                <a:spcPts val="600"/>
              </a:spcAft>
              <a:buSzPct val="120000"/>
              <a:buNone/>
            </a:pPr>
            <a:endParaRPr lang="pl-PL" sz="1600" dirty="0" smtClean="0"/>
          </a:p>
        </p:txBody>
      </p:sp>
    </p:spTree>
    <p:extLst>
      <p:ext uri="{BB962C8B-B14F-4D97-AF65-F5344CB8AC3E}">
        <p14:creationId xmlns:p14="http://schemas.microsoft.com/office/powerpoint/2010/main" val="30505124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260350"/>
            <a:ext cx="7994650" cy="720725"/>
          </a:xfr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/>
              <a:t>Wnioski końcowe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9751" y="1357313"/>
            <a:ext cx="8034337" cy="51680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468313" indent="-468313" algn="l" defTabSz="449263" rtl="0" eaLnBrk="0" fontAlgn="base" hangingPunct="0">
              <a:lnSpc>
                <a:spcPct val="101000"/>
              </a:lnSpc>
              <a:spcBef>
                <a:spcPts val="750"/>
              </a:spcBef>
              <a:spcAft>
                <a:spcPct val="0"/>
              </a:spcAft>
              <a:buClr>
                <a:srgbClr val="992035"/>
              </a:buClr>
              <a:buSzPct val="150000"/>
              <a:buFont typeface="Wingdings" pitchFamily="2" charset="2"/>
              <a:buChar char="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906463" indent="-436563" algn="l" defTabSz="449263" rtl="0" eaLnBrk="0" fontAlgn="base" hangingPunct="0">
              <a:lnSpc>
                <a:spcPct val="101000"/>
              </a:lnSpc>
              <a:spcBef>
                <a:spcPts val="650"/>
              </a:spcBef>
              <a:spcAft>
                <a:spcPct val="0"/>
              </a:spcAft>
              <a:buClr>
                <a:srgbClr val="992035"/>
              </a:buClr>
              <a:buSzPct val="110000"/>
              <a:buFont typeface="Wingdings" pitchFamily="2" charset="2"/>
              <a:buChar char=""/>
              <a:defRPr sz="2600">
                <a:solidFill>
                  <a:srgbClr val="000000"/>
                </a:solidFill>
                <a:latin typeface="+mn-lt"/>
              </a:defRPr>
            </a:lvl2pPr>
            <a:lvl3pPr marL="1303338" indent="-393700" algn="l" defTabSz="449263" rtl="0" eaLnBrk="0" fontAlgn="base" hangingPunct="0">
              <a:lnSpc>
                <a:spcPct val="101000"/>
              </a:lnSpc>
              <a:spcBef>
                <a:spcPts val="575"/>
              </a:spcBef>
              <a:spcAft>
                <a:spcPct val="0"/>
              </a:spcAft>
              <a:buClr>
                <a:srgbClr val="992035"/>
              </a:buClr>
              <a:buSzPct val="60000"/>
              <a:buFont typeface="Wingdings" pitchFamily="2" charset="2"/>
              <a:buChar char=""/>
              <a:defRPr sz="2300">
                <a:solidFill>
                  <a:srgbClr val="000000"/>
                </a:solidFill>
                <a:latin typeface="+mn-lt"/>
              </a:defRPr>
            </a:lvl3pPr>
            <a:lvl4pPr marL="1692275" indent="-387350" algn="l" defTabSz="449263" rtl="0" eaLnBrk="0" fontAlgn="base" hangingPunct="0">
              <a:lnSpc>
                <a:spcPct val="101000"/>
              </a:lnSpc>
              <a:spcBef>
                <a:spcPts val="500"/>
              </a:spcBef>
              <a:spcAft>
                <a:spcPct val="0"/>
              </a:spcAft>
              <a:buClr>
                <a:srgbClr val="CC0000"/>
              </a:buClr>
              <a:buSzPct val="65000"/>
              <a:buFont typeface="Wingdings" pitchFamily="2" charset="2"/>
              <a:buChar char=""/>
              <a:defRPr sz="2000">
                <a:solidFill>
                  <a:srgbClr val="000000"/>
                </a:solidFill>
                <a:latin typeface="+mn-lt"/>
              </a:defRPr>
            </a:lvl4pPr>
            <a:lvl5pPr marL="2092325" indent="-398463" algn="l" defTabSz="449263" rtl="0" eaLnBrk="0" fontAlgn="base" hangingPunct="0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5pPr>
            <a:lvl6pPr marL="25495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6pPr>
            <a:lvl7pPr marL="30067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7pPr>
            <a:lvl8pPr marL="34639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8pPr>
            <a:lvl9pPr marL="39211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285750" lvl="2" indent="-285750" algn="just">
              <a:spcBef>
                <a:spcPts val="0"/>
              </a:spcBef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/>
              <a:t>Wybór studiów determinuje znaczącą część życia.</a:t>
            </a:r>
          </a:p>
          <a:p>
            <a:pPr marL="285750" lvl="2" indent="-285750" algn="just">
              <a:spcBef>
                <a:spcPts val="0"/>
              </a:spcBef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/>
              <a:t>Warto tego wyboru dokonać świadomie, znając jego konsekwencje.</a:t>
            </a:r>
          </a:p>
          <a:p>
            <a:pPr marL="285750" lvl="2" indent="-285750" algn="just">
              <a:spcBef>
                <a:spcPts val="0"/>
              </a:spcBef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/>
              <a:t>Najważniejsze przy dokonaniu tego wyboru jest dotarcie do informacji o jego konsekwencjach.</a:t>
            </a:r>
          </a:p>
          <a:p>
            <a:pPr marL="285750" lvl="2" indent="-285750" algn="just">
              <a:spcBef>
                <a:spcPts val="0"/>
              </a:spcBef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/>
              <a:t>Nie warto poddawać się kolorowym reklamom, zwykle zniekształcają rzeczywistość.</a:t>
            </a:r>
          </a:p>
          <a:p>
            <a:pPr marL="285750" lvl="2" indent="-285750" algn="just">
              <a:spcBef>
                <a:spcPts val="0"/>
              </a:spcBef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400" kern="0" dirty="0"/>
              <a:t>Naszym zdaniem, w wyborze studiów sprawdza się zasada: </a:t>
            </a:r>
          </a:p>
          <a:p>
            <a:pPr marL="285750" lvl="2" indent="-285750" algn="just">
              <a:spcBef>
                <a:spcPts val="0"/>
              </a:spcBef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endParaRPr lang="pl-PL" sz="1400" kern="0" dirty="0"/>
          </a:p>
          <a:p>
            <a:pPr marL="0" lvl="2" indent="0" algn="ctr">
              <a:spcBef>
                <a:spcPts val="0"/>
              </a:spcBef>
              <a:spcAft>
                <a:spcPts val="1800"/>
              </a:spcAft>
              <a:buSzPct val="120000"/>
              <a:buNone/>
            </a:pPr>
            <a:r>
              <a:rPr lang="pl-PL" sz="1400" b="1" kern="0" dirty="0" smtClean="0">
                <a:solidFill>
                  <a:srgbClr val="A50021"/>
                </a:solidFill>
              </a:rPr>
              <a:t>nie </a:t>
            </a:r>
            <a:r>
              <a:rPr lang="pl-PL" sz="1400" b="1" kern="0" dirty="0">
                <a:solidFill>
                  <a:srgbClr val="A50021"/>
                </a:solidFill>
              </a:rPr>
              <a:t>ma rzeczy łatwych i </a:t>
            </a:r>
            <a:r>
              <a:rPr lang="pl-PL" sz="1400" b="1" kern="0" dirty="0" smtClean="0">
                <a:solidFill>
                  <a:srgbClr val="A50021"/>
                </a:solidFill>
              </a:rPr>
              <a:t>wartościowych</a:t>
            </a:r>
            <a:endParaRPr lang="pl-PL" sz="1400" kern="0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95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idx="4294967295"/>
          </p:nvPr>
        </p:nvSpPr>
        <p:spPr>
          <a:xfrm>
            <a:off x="605036" y="377602"/>
            <a:ext cx="7999412" cy="819150"/>
          </a:xfrm>
        </p:spPr>
        <p:txBody>
          <a:bodyPr/>
          <a:lstStyle/>
          <a:p>
            <a:r>
              <a:rPr lang="pl-PL" dirty="0" smtClean="0"/>
              <a:t>Podsumowanie wyników gry!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458301"/>
            <a:ext cx="4032448" cy="3514347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016125" y="5273083"/>
            <a:ext cx="5111750" cy="577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468313" indent="-468313" algn="l" defTabSz="449263" rtl="0" eaLnBrk="0" fontAlgn="base" hangingPunct="0">
              <a:lnSpc>
                <a:spcPct val="101000"/>
              </a:lnSpc>
              <a:spcBef>
                <a:spcPts val="750"/>
              </a:spcBef>
              <a:spcAft>
                <a:spcPct val="0"/>
              </a:spcAft>
              <a:buClr>
                <a:srgbClr val="992035"/>
              </a:buClr>
              <a:buSzPct val="150000"/>
              <a:buFont typeface="Wingdings" pitchFamily="2" charset="2"/>
              <a:buChar char="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906463" indent="-436563" algn="l" defTabSz="449263" rtl="0" eaLnBrk="0" fontAlgn="base" hangingPunct="0">
              <a:lnSpc>
                <a:spcPct val="101000"/>
              </a:lnSpc>
              <a:spcBef>
                <a:spcPts val="650"/>
              </a:spcBef>
              <a:spcAft>
                <a:spcPct val="0"/>
              </a:spcAft>
              <a:buClr>
                <a:srgbClr val="992035"/>
              </a:buClr>
              <a:buSzPct val="110000"/>
              <a:buFont typeface="Wingdings" pitchFamily="2" charset="2"/>
              <a:buChar char=""/>
              <a:defRPr sz="2600">
                <a:solidFill>
                  <a:srgbClr val="000000"/>
                </a:solidFill>
                <a:latin typeface="+mn-lt"/>
              </a:defRPr>
            </a:lvl2pPr>
            <a:lvl3pPr marL="1303338" indent="-393700" algn="l" defTabSz="449263" rtl="0" eaLnBrk="0" fontAlgn="base" hangingPunct="0">
              <a:lnSpc>
                <a:spcPct val="101000"/>
              </a:lnSpc>
              <a:spcBef>
                <a:spcPts val="575"/>
              </a:spcBef>
              <a:spcAft>
                <a:spcPct val="0"/>
              </a:spcAft>
              <a:buClr>
                <a:srgbClr val="992035"/>
              </a:buClr>
              <a:buSzPct val="60000"/>
              <a:buFont typeface="Wingdings" pitchFamily="2" charset="2"/>
              <a:buChar char=""/>
              <a:defRPr sz="2300">
                <a:solidFill>
                  <a:srgbClr val="000000"/>
                </a:solidFill>
                <a:latin typeface="+mn-lt"/>
              </a:defRPr>
            </a:lvl3pPr>
            <a:lvl4pPr marL="1692275" indent="-387350" algn="l" defTabSz="449263" rtl="0" eaLnBrk="0" fontAlgn="base" hangingPunct="0">
              <a:lnSpc>
                <a:spcPct val="101000"/>
              </a:lnSpc>
              <a:spcBef>
                <a:spcPts val="500"/>
              </a:spcBef>
              <a:spcAft>
                <a:spcPct val="0"/>
              </a:spcAft>
              <a:buClr>
                <a:srgbClr val="CC0000"/>
              </a:buClr>
              <a:buSzPct val="65000"/>
              <a:buFont typeface="Wingdings" pitchFamily="2" charset="2"/>
              <a:buChar char=""/>
              <a:defRPr sz="2000">
                <a:solidFill>
                  <a:srgbClr val="000000"/>
                </a:solidFill>
                <a:latin typeface="+mn-lt"/>
              </a:defRPr>
            </a:lvl4pPr>
            <a:lvl5pPr marL="2092325" indent="-398463" algn="l" defTabSz="449263" rtl="0" eaLnBrk="0" fontAlgn="base" hangingPunct="0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5pPr>
            <a:lvl6pPr marL="25495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6pPr>
            <a:lvl7pPr marL="30067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7pPr>
            <a:lvl8pPr marL="34639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8pPr>
            <a:lvl9pPr marL="3921125" indent="-398463" algn="l" defTabSz="449263" rtl="0" fontAlgn="base">
              <a:lnSpc>
                <a:spcPct val="101000"/>
              </a:lnSpc>
              <a:spcBef>
                <a:spcPts val="625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Wingdings" pitchFamily="2" charset="2"/>
              <a:buChar char="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550"/>
              </a:spcBef>
              <a:spcAft>
                <a:spcPts val="1375"/>
              </a:spcAft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pl-PL" sz="2400" b="1" kern="0" dirty="0" smtClean="0">
                <a:solidFill>
                  <a:srgbClr val="A50021"/>
                </a:solidFill>
              </a:rPr>
              <a:t>Dziękujemy za uwagę</a:t>
            </a:r>
            <a:r>
              <a:rPr lang="en-GB" sz="2400" b="1" kern="0" dirty="0" smtClean="0">
                <a:solidFill>
                  <a:srgbClr val="A50021"/>
                </a:solidFill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333410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620688"/>
            <a:ext cx="7994650" cy="360387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  <a:buSzPct val="120000"/>
            </a:pPr>
            <a:r>
              <a:rPr lang="pl-PL" sz="2000" dirty="0" smtClean="0"/>
              <a:t>Część I</a:t>
            </a:r>
            <a:endParaRPr lang="pl-PL" sz="2000" dirty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203200" indent="-20320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ü"/>
            </a:pPr>
            <a:r>
              <a:rPr lang="pl-PL" sz="1800" dirty="0"/>
              <a:t>Czy warto studiować?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Czy dużo osób studiuje?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Czy po studiach znajdziemy pracę?</a:t>
            </a:r>
          </a:p>
          <a:p>
            <a:pPr indent="-288925" algn="just">
              <a:spcBef>
                <a:spcPts val="600"/>
              </a:spcBef>
              <a:spcAft>
                <a:spcPts val="600"/>
              </a:spcAft>
              <a:buSzPct val="120000"/>
              <a:buFont typeface="Wingdings" panose="05000000000000000000" pitchFamily="2" charset="2"/>
              <a:buChar char="Ø"/>
            </a:pPr>
            <a:r>
              <a:rPr lang="pl-PL" sz="1600" dirty="0"/>
              <a:t>Czy po studiach zostaniemy godziwie </a:t>
            </a:r>
            <a:r>
              <a:rPr lang="pl-PL" sz="1600" dirty="0" smtClean="0"/>
              <a:t>wynagrodzeni?</a:t>
            </a: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5748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620687"/>
            <a:ext cx="7994650" cy="360041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  <a:buSzPct val="120000"/>
            </a:pPr>
            <a:r>
              <a:rPr lang="pl-PL" sz="2000" dirty="0" smtClean="0"/>
              <a:t>Część </a:t>
            </a:r>
            <a:r>
              <a:rPr lang="pl-PL" sz="2000" dirty="0"/>
              <a:t>I: Czy dużo osób studiuje?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800" dirty="0" smtClean="0"/>
              <a:t>Jaki procent Polaków ma wyższe wykształcenie? </a:t>
            </a:r>
            <a:r>
              <a:rPr lang="pl-PL" sz="1600" dirty="0" smtClean="0"/>
              <a:t>(aktywnych zawodowo)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800" dirty="0" smtClean="0"/>
              <a:t>Jaki procent uczniów liceów ogólnokształcących planuje studia? 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800" dirty="0" smtClean="0"/>
              <a:t>Ile jest uczelni w Polsce?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800" dirty="0" smtClean="0"/>
              <a:t>Jaka jest największa szkoła wyższa w Polsce? </a:t>
            </a:r>
            <a:r>
              <a:rPr lang="pl-PL" sz="1600" dirty="0" smtClean="0"/>
              <a:t>(liczba studentów)</a:t>
            </a:r>
            <a:endParaRPr lang="pl-PL" sz="1800" dirty="0" smtClean="0"/>
          </a:p>
          <a:p>
            <a:pPr algn="just">
              <a:spcBef>
                <a:spcPts val="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800" dirty="0" smtClean="0"/>
              <a:t>W jakim mieście w Polsce jest największy udział studentów w liczbie mieszkańców?</a:t>
            </a:r>
            <a:endParaRPr lang="pl-PL" sz="18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buFont typeface="Times New Roman" pitchFamily="16" charset="0"/>
              <a:buNone/>
            </a:pPr>
            <a:endParaRPr lang="pl-PL" sz="2000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46" y="3573463"/>
            <a:ext cx="8065707" cy="1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98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5454" y="413544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>Część I: </a:t>
            </a:r>
            <a:r>
              <a:rPr lang="pl-PL" sz="2000" dirty="0"/>
              <a:t>Czy dużo osób studiuje?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>
          <a:effectLst>
            <a:outerShdw blurRad="177800" dist="723900" dir="5400000" sx="103000" sy="103000" algn="ctr" rotWithShape="0">
              <a:srgbClr val="000000">
                <a:alpha val="97000"/>
              </a:srgbClr>
            </a:outerShdw>
          </a:effectLst>
        </p:spPr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Jaki procent Polaków </a:t>
            </a:r>
            <a:r>
              <a:rPr lang="pl-PL" sz="1600" dirty="0" smtClean="0"/>
              <a:t>ma </a:t>
            </a:r>
            <a:r>
              <a:rPr lang="pl-PL" sz="1600" dirty="0"/>
              <a:t>wyższe </a:t>
            </a:r>
            <a:r>
              <a:rPr lang="pl-PL" sz="1600" dirty="0" smtClean="0"/>
              <a:t>wykształcenie? </a:t>
            </a:r>
            <a:r>
              <a:rPr lang="pl-PL" sz="1400" dirty="0" smtClean="0"/>
              <a:t>(</a:t>
            </a:r>
            <a:r>
              <a:rPr lang="pl-PL" sz="1400" dirty="0"/>
              <a:t>aktywnych </a:t>
            </a:r>
            <a:r>
              <a:rPr lang="pl-PL" sz="1400" dirty="0" smtClean="0"/>
              <a:t>zawodowo)</a:t>
            </a:r>
            <a:endParaRPr lang="pl-PL" sz="1600" dirty="0" smtClean="0"/>
          </a:p>
          <a:p>
            <a:pPr marL="255588" lvl="1" indent="0" algn="just">
              <a:spcBef>
                <a:spcPts val="600"/>
              </a:spcBef>
              <a:spcAft>
                <a:spcPts val="600"/>
              </a:spcAft>
              <a:buSzPct val="120000"/>
              <a:buNone/>
            </a:pPr>
            <a:r>
              <a:rPr lang="pl-PL" sz="1400" dirty="0" smtClean="0"/>
              <a:t> </a:t>
            </a:r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SzPct val="120000"/>
              <a:buNone/>
            </a:pP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566738" y="5344883"/>
            <a:ext cx="8424737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ok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27%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aktywnych zawodowo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Polaków ma wyższe wykształcenie. 		     W grupie 25-29 lat odsetek ten zbliża się do 50%. 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  <a:p>
            <a:endParaRPr lang="pl-PL" sz="1600" b="1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1120279" y="1689760"/>
            <a:ext cx="6696744" cy="297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Aktywni zawodowo w </a:t>
            </a:r>
            <a:r>
              <a:rPr lang="pl-PL" sz="14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wieku </a:t>
            </a:r>
            <a:r>
              <a:rPr lang="pl-PL" sz="14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25-64 </a:t>
            </a:r>
            <a:r>
              <a:rPr lang="pl-PL" sz="14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lata według poziomu </a:t>
            </a:r>
            <a:r>
              <a:rPr lang="pl-PL" sz="14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wykształcenia:</a:t>
            </a:r>
            <a:endParaRPr lang="pl-PL" sz="14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7971915" y="1313094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27%</a:t>
            </a:r>
            <a:endParaRPr lang="pl-PL" sz="16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121" y="1955857"/>
            <a:ext cx="7293317" cy="3389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78213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I: </a:t>
            </a:r>
            <a:r>
              <a:rPr lang="pl-PL" sz="2000" dirty="0"/>
              <a:t>Czy dużo osób studiuje?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Jaki procent Polaków ma wyższe </a:t>
            </a:r>
            <a:r>
              <a:rPr lang="pl-PL" sz="1600" dirty="0" smtClean="0"/>
              <a:t>wykształcenie? </a:t>
            </a:r>
            <a:r>
              <a:rPr lang="pl-PL" sz="1400" dirty="0"/>
              <a:t>(aktywnych zawodowo</a:t>
            </a:r>
            <a:r>
              <a:rPr lang="pl-PL" sz="1400" dirty="0" smtClean="0"/>
              <a:t>)</a:t>
            </a:r>
            <a:endParaRPr lang="pl-PL" sz="1600" dirty="0"/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600" dirty="0" smtClean="0"/>
              <a:t>Jaki </a:t>
            </a:r>
            <a:r>
              <a:rPr lang="pl-PL" sz="1600" dirty="0"/>
              <a:t>procent uczniów liceów ogólnokształcących planuje studia? </a:t>
            </a:r>
            <a:endParaRPr lang="pl-PL" sz="16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r>
              <a:rPr lang="pl-PL" sz="1400" dirty="0"/>
              <a:t>Do matury przystąpiło w </a:t>
            </a:r>
            <a:r>
              <a:rPr lang="pl-PL" sz="1400" dirty="0" smtClean="0"/>
              <a:t>2014 </a:t>
            </a:r>
            <a:r>
              <a:rPr lang="pl-PL" sz="1400" dirty="0"/>
              <a:t>roku </a:t>
            </a:r>
            <a:r>
              <a:rPr lang="pl-PL" sz="1400" dirty="0" smtClean="0"/>
              <a:t>293 974 </a:t>
            </a:r>
            <a:r>
              <a:rPr lang="pl-PL" sz="1400" dirty="0"/>
              <a:t>osób. </a:t>
            </a: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SzPct val="120000"/>
              <a:buNone/>
            </a:pP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851693" y="5454770"/>
            <a:ext cx="8001001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90%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 licealistów planuje studia.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  <a:p>
            <a:endParaRPr lang="pl-PL" sz="1600" b="1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7970850" y="1318361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27%</a:t>
            </a:r>
            <a:endParaRPr lang="pl-PL" sz="1600" dirty="0">
              <a:latin typeface="+mn-lt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7380312" y="1616254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90%</a:t>
            </a:r>
            <a:endParaRPr lang="pl-PL" sz="1600" dirty="0">
              <a:latin typeface="+mn-lt"/>
            </a:endParaRPr>
          </a:p>
        </p:txBody>
      </p:sp>
      <p:pic>
        <p:nvPicPr>
          <p:cNvPr id="16" name="Picture 2" descr="http://motywacja-blog.pl/wp-content/uploads/2011/05/matur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55921"/>
            <a:ext cx="3573196" cy="2376264"/>
          </a:xfrm>
          <a:prstGeom prst="rect">
            <a:avLst/>
          </a:prstGeom>
          <a:effectLst>
            <a:glow rad="304800">
              <a:schemeClr val="bg1">
                <a:lumMod val="95000"/>
                <a:alpha val="40000"/>
              </a:schemeClr>
            </a:glow>
            <a:outerShdw blurRad="50800" dist="114300" dir="7740000" sx="104000" sy="104000" algn="ctr" rotWithShape="0">
              <a:schemeClr val="bg1">
                <a:lumMod val="75000"/>
                <a:alpha val="97000"/>
              </a:schemeClr>
            </a:outerShdw>
          </a:effectLst>
          <a:scene3d>
            <a:camera prst="perspectiveContrastingLeftFacing">
              <a:rot lat="21252359" lon="1821986" rev="21234434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pole tekstowe 16"/>
          <p:cNvSpPr txBox="1"/>
          <p:nvPr/>
        </p:nvSpPr>
        <p:spPr>
          <a:xfrm rot="360000">
            <a:off x="2763868" y="5023606"/>
            <a:ext cx="340575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tx1"/>
                </a:solidFill>
              </a:rPr>
              <a:t>Źródło</a:t>
            </a:r>
            <a:r>
              <a:rPr lang="pl-PL" sz="1000" i="1" dirty="0">
                <a:solidFill>
                  <a:schemeClr val="tx1"/>
                </a:solidFill>
              </a:rPr>
              <a:t>: http://motywacja-blog.pl</a:t>
            </a:r>
          </a:p>
        </p:txBody>
      </p:sp>
    </p:spTree>
    <p:extLst>
      <p:ext uri="{BB962C8B-B14F-4D97-AF65-F5344CB8AC3E}">
        <p14:creationId xmlns:p14="http://schemas.microsoft.com/office/powerpoint/2010/main" val="30805912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I: </a:t>
            </a:r>
            <a:r>
              <a:rPr lang="pl-PL" sz="2000" dirty="0"/>
              <a:t>Czy dużo osób studiuje?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>
          <a:xfrm>
            <a:off x="574675" y="1331318"/>
            <a:ext cx="7994650" cy="4464050"/>
          </a:xfrm>
        </p:spPr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Jaki procent Polaków ma wyższe </a:t>
            </a:r>
            <a:r>
              <a:rPr lang="pl-PL" sz="1600" dirty="0" smtClean="0"/>
              <a:t>wykształcenie? </a:t>
            </a:r>
            <a:r>
              <a:rPr lang="pl-PL" sz="1400" dirty="0"/>
              <a:t>(aktywnych zawodowo</a:t>
            </a:r>
            <a:r>
              <a:rPr lang="pl-PL" sz="1400" dirty="0" smtClean="0"/>
              <a:t>)</a:t>
            </a:r>
            <a:r>
              <a:rPr lang="pl-PL" sz="1600" dirty="0" smtClean="0"/>
              <a:t> </a:t>
            </a:r>
            <a:endParaRPr lang="pl-PL" sz="1600" dirty="0"/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Jaki procent uczniów liceów ogólnokształcących planuje studia? </a:t>
            </a: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SzPct val="120000"/>
              <a:buFont typeface="+mj-lt"/>
              <a:buAutoNum type="arabicPeriod" startAt="3"/>
            </a:pPr>
            <a:r>
              <a:rPr lang="pl-PL" sz="1600" dirty="0" smtClean="0"/>
              <a:t>Ile </a:t>
            </a:r>
            <a:r>
              <a:rPr lang="pl-PL" sz="1600" dirty="0"/>
              <a:t>jest uczelni w Polsce?</a:t>
            </a:r>
          </a:p>
          <a:p>
            <a:pPr marL="255588" lvl="1" indent="0" algn="just">
              <a:spcBef>
                <a:spcPts val="600"/>
              </a:spcBef>
              <a:spcAft>
                <a:spcPts val="600"/>
              </a:spcAft>
              <a:buSzPct val="120000"/>
              <a:buNone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SzPct val="120000"/>
              <a:buNone/>
            </a:pP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680484" y="5435267"/>
            <a:ext cx="8001001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W Polsce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są </a:t>
            </a:r>
            <a:r>
              <a:rPr lang="pl-PL" sz="1600" b="1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434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 uczelnie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(w tym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293 prywatne!)</a:t>
            </a:r>
            <a:endParaRPr lang="pl-PL" sz="1600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  <a:p>
            <a:endParaRPr lang="pl-PL" sz="1600" b="1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03848" y="2564905"/>
            <a:ext cx="3672408" cy="22070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Prostokąt 12"/>
          <p:cNvSpPr/>
          <p:nvPr/>
        </p:nvSpPr>
        <p:spPr>
          <a:xfrm>
            <a:off x="7956180" y="1302557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27%</a:t>
            </a:r>
            <a:endParaRPr lang="pl-PL" sz="1600" dirty="0">
              <a:latin typeface="+mn-lt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7380312" y="1628800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90%</a:t>
            </a:r>
            <a:endParaRPr lang="pl-PL" sz="1600" dirty="0">
              <a:latin typeface="+mn-lt"/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3419872" y="1916832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434</a:t>
            </a:r>
            <a:endParaRPr lang="pl-PL" sz="1600" dirty="0">
              <a:latin typeface="+mn-lt"/>
            </a:endParaRPr>
          </a:p>
        </p:txBody>
      </p:sp>
      <p:sp>
        <p:nvSpPr>
          <p:cNvPr id="16" name="pole tekstowe 15"/>
          <p:cNvSpPr txBox="1"/>
          <p:nvPr/>
        </p:nvSpPr>
        <p:spPr>
          <a:xfrm rot="21303796">
            <a:off x="3207795" y="4904093"/>
            <a:ext cx="3405758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i="1" dirty="0" smtClean="0">
                <a:solidFill>
                  <a:schemeClr val="tx1"/>
                </a:solidFill>
              </a:rPr>
              <a:t>Źródło</a:t>
            </a:r>
            <a:r>
              <a:rPr lang="pl-PL" sz="1000" i="1" dirty="0">
                <a:solidFill>
                  <a:schemeClr val="tx1"/>
                </a:solidFill>
              </a:rPr>
              <a:t>: http://leila-plus-hogwart.blog.onet.pl</a:t>
            </a:r>
          </a:p>
        </p:txBody>
      </p:sp>
    </p:spTree>
    <p:extLst>
      <p:ext uri="{BB962C8B-B14F-4D97-AF65-F5344CB8AC3E}">
        <p14:creationId xmlns:p14="http://schemas.microsoft.com/office/powerpoint/2010/main" val="3304811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98" y="260350"/>
            <a:ext cx="7994650" cy="7207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/>
              <a:t>Część </a:t>
            </a:r>
            <a:r>
              <a:rPr lang="pl-PL" sz="2000" dirty="0" smtClean="0"/>
              <a:t>I: </a:t>
            </a:r>
            <a:r>
              <a:rPr lang="pl-PL" sz="2000" dirty="0"/>
              <a:t>Czy dużo osób studiuje?</a:t>
            </a:r>
            <a:endParaRPr lang="en-GB" sz="2000" dirty="0" smtClean="0"/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Jaki procent Polaków ma wyższe </a:t>
            </a:r>
            <a:r>
              <a:rPr lang="pl-PL" sz="1600" dirty="0" smtClean="0"/>
              <a:t>wykształcenie? </a:t>
            </a:r>
            <a:r>
              <a:rPr lang="pl-PL" sz="1400" dirty="0"/>
              <a:t>(aktywnych zawodowo</a:t>
            </a:r>
            <a:r>
              <a:rPr lang="pl-PL" sz="1400" dirty="0" smtClean="0"/>
              <a:t>)</a:t>
            </a:r>
            <a:r>
              <a:rPr lang="pl-PL" sz="1600" dirty="0" smtClean="0"/>
              <a:t> </a:t>
            </a:r>
            <a:endParaRPr lang="pl-PL" sz="1600" dirty="0"/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pl-PL" sz="1600" dirty="0"/>
              <a:t>Jaki procent uczniów liceów ogólnokształcących planuje studia? 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SzPct val="120000"/>
              <a:buFont typeface="+mj-lt"/>
              <a:buAutoNum type="arabicPeriod" startAt="3"/>
            </a:pPr>
            <a:r>
              <a:rPr lang="pl-PL" sz="1600" dirty="0"/>
              <a:t>Ile jest uczelni w Polsce?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 startAt="4"/>
            </a:pPr>
            <a:r>
              <a:rPr lang="pl-PL" sz="1600" dirty="0" smtClean="0"/>
              <a:t>Jaka </a:t>
            </a:r>
            <a:r>
              <a:rPr lang="pl-PL" sz="1600" dirty="0"/>
              <a:t>jest największa szkoła wyższa w </a:t>
            </a:r>
            <a:r>
              <a:rPr lang="pl-PL" sz="1600" dirty="0" smtClean="0"/>
              <a:t>Polsce? </a:t>
            </a:r>
            <a:r>
              <a:rPr lang="pl-PL" sz="1400" dirty="0"/>
              <a:t>(liczba studentów</a:t>
            </a:r>
            <a:r>
              <a:rPr lang="pl-PL" sz="1400" dirty="0" smtClean="0"/>
              <a:t>)</a:t>
            </a: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/>
          </a:p>
          <a:p>
            <a:pPr marL="541338" lvl="1" indent="-285750" algn="just">
              <a:spcBef>
                <a:spcPts val="600"/>
              </a:spcBef>
              <a:spcAft>
                <a:spcPts val="600"/>
              </a:spcAft>
              <a:buSzPct val="120000"/>
              <a:buFont typeface="Wingdings" pitchFamily="2" charset="2"/>
              <a:buChar char="ü"/>
            </a:pPr>
            <a:endParaRPr lang="pl-PL" sz="1400" dirty="0" smtClean="0"/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SzPct val="120000"/>
              <a:buNone/>
            </a:pPr>
            <a:endParaRPr lang="pl-PL" sz="1600" dirty="0"/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509039" y="5311467"/>
            <a:ext cx="8035924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5713" indent="-1255713"/>
            <a:r>
              <a:rPr lang="pl-PL" sz="1600" u="sng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Odpowiedź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: </a:t>
            </a:r>
            <a:r>
              <a:rPr lang="pl-PL" sz="1600" b="1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Uniwersytet Warszawski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, gdzie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46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tys. osób studiuje na </a:t>
            </a:r>
            <a:r>
              <a:rPr lang="pl-PL" sz="1600" dirty="0" smtClean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studiach licencjackich </a:t>
            </a:r>
            <a:r>
              <a:rPr lang="pl-PL" sz="1600" dirty="0">
                <a:solidFill>
                  <a:schemeClr val="tx1"/>
                </a:solidFill>
                <a:latin typeface="+mn-lt"/>
                <a:ea typeface="Segoe UI Symbol" panose="020B0502040204020203" pitchFamily="34" charset="0"/>
              </a:rPr>
              <a:t>i magisterskich.</a:t>
            </a:r>
          </a:p>
          <a:p>
            <a:endParaRPr lang="pl-PL" sz="1600" b="1" dirty="0">
              <a:solidFill>
                <a:schemeClr val="tx1"/>
              </a:solidFill>
              <a:latin typeface="+mn-lt"/>
              <a:ea typeface="Segoe UI Symbol" panose="020B0502040204020203" pitchFamily="34" charset="0"/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4" y="2649125"/>
            <a:ext cx="3672408" cy="243558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Prostokąt 12"/>
          <p:cNvSpPr/>
          <p:nvPr/>
        </p:nvSpPr>
        <p:spPr>
          <a:xfrm>
            <a:off x="7943338" y="1325610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27%</a:t>
            </a:r>
            <a:endParaRPr lang="pl-PL" sz="1600" dirty="0">
              <a:latin typeface="+mn-lt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7380312" y="1608595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90%</a:t>
            </a:r>
            <a:endParaRPr lang="pl-PL" sz="1600" dirty="0">
              <a:latin typeface="+mn-lt"/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3419872" y="1934838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434</a:t>
            </a:r>
            <a:endParaRPr lang="pl-PL" sz="1600" dirty="0">
              <a:latin typeface="+mn-lt"/>
            </a:endParaRPr>
          </a:p>
        </p:txBody>
      </p:sp>
      <p:sp>
        <p:nvSpPr>
          <p:cNvPr id="16" name="Prostokąt 15"/>
          <p:cNvSpPr/>
          <p:nvPr/>
        </p:nvSpPr>
        <p:spPr>
          <a:xfrm>
            <a:off x="7270523" y="2257427"/>
            <a:ext cx="70119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 smtClean="0">
                <a:solidFill>
                  <a:srgbClr val="A50021"/>
                </a:solidFill>
                <a:latin typeface="+mn-lt"/>
                <a:ea typeface="Segoe UI Symbol" panose="020B0502040204020203" pitchFamily="34" charset="0"/>
              </a:rPr>
              <a:t>UW</a:t>
            </a:r>
            <a:endParaRPr lang="pl-PL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346237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theme/theme1.xml><?xml version="1.0" encoding="utf-8"?>
<a:theme xmlns:a="http://schemas.openxmlformats.org/drawingml/2006/main" name="1_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ojekt domyślny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5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5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Motyw pakiet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yw pakietu Office">
      <a:majorFont>
        <a:latin typeface="Verdana"/>
        <a:ea typeface=""/>
        <a:cs typeface="Lucida Sans Unicode"/>
      </a:majorFont>
      <a:minorFont>
        <a:latin typeface="Verdana"/>
        <a:ea typeface=""/>
        <a:cs typeface="Lucida Sans Unicode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  <a:cs typeface="Lucida Sans Unicode" charset="0"/>
          </a:defRPr>
        </a:defPPr>
      </a:lstStyle>
    </a:lnDef>
  </a:objectDefaults>
  <a:extraClrSchemeLst>
    <a:extraClrScheme>
      <a:clrScheme name="Motyw pakietu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yw pakietu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6521</TotalTime>
  <Words>2392</Words>
  <Application>Microsoft Office PowerPoint</Application>
  <PresentationFormat>Pokaz na ekranie (4:3)</PresentationFormat>
  <Paragraphs>429</Paragraphs>
  <Slides>36</Slides>
  <Notes>34</Notes>
  <HiddenSlides>0</HiddenSlides>
  <MMClips>0</MMClips>
  <ScaleCrop>false</ScaleCrop>
  <HeadingPairs>
    <vt:vector size="8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36</vt:i4>
      </vt:variant>
      <vt:variant>
        <vt:lpstr>Pokazy niestandardowe</vt:lpstr>
      </vt:variant>
      <vt:variant>
        <vt:i4>2</vt:i4>
      </vt:variant>
    </vt:vector>
  </HeadingPairs>
  <TitlesOfParts>
    <vt:vector size="46" baseType="lpstr">
      <vt:lpstr>Calibri</vt:lpstr>
      <vt:lpstr>Lucida Sans Unicode</vt:lpstr>
      <vt:lpstr>Segoe UI Symbol</vt:lpstr>
      <vt:lpstr>Times New Roman</vt:lpstr>
      <vt:lpstr>Verdana</vt:lpstr>
      <vt:lpstr>Wingdings</vt:lpstr>
      <vt:lpstr>1_Projekt domyślny</vt:lpstr>
      <vt:lpstr>Motyw pakietu Office</vt:lpstr>
      <vt:lpstr>Prezentacja programu PowerPoint</vt:lpstr>
      <vt:lpstr>Tematyka i zakres tematyczny spotkania</vt:lpstr>
      <vt:lpstr>Konkurs</vt:lpstr>
      <vt:lpstr>Część I</vt:lpstr>
      <vt:lpstr>Część I: Czy dużo osób studiuje?</vt:lpstr>
      <vt:lpstr>Część I: Czy dużo osób studiuje?</vt:lpstr>
      <vt:lpstr> Część I: Czy dużo osób studiuje?</vt:lpstr>
      <vt:lpstr> Część I: Czy dużo osób studiuje?</vt:lpstr>
      <vt:lpstr> Część I: Czy dużo osób studiuje?</vt:lpstr>
      <vt:lpstr> Część I: Czy dużo osób studiuje?</vt:lpstr>
      <vt:lpstr> Część I: Czy po studiach znajdziemy pracę?</vt:lpstr>
      <vt:lpstr> Część I: Czy po studiach znajdziemy pracę?</vt:lpstr>
      <vt:lpstr> Część I: Czy po studiach znajdziemy pracę?</vt:lpstr>
      <vt:lpstr> Część I: Czy po studiach znajdziemy pracę?</vt:lpstr>
      <vt:lpstr> Część I: Czy po studiach znajdziemy pracę?</vt:lpstr>
      <vt:lpstr> Część I:  Czy po studiach zostaniemy godziwie wynagrodzeni?</vt:lpstr>
      <vt:lpstr> Część I:  Czy po studiach zostaniemy godziwie wynagrodzeni?</vt:lpstr>
      <vt:lpstr> Część I:  Czy po studiach zostaniemy godziwie wynagrodzeni?</vt:lpstr>
      <vt:lpstr> Część I:  Czy po studiach zostaniemy godziwie wynagrodzeni?</vt:lpstr>
      <vt:lpstr> Część I: Wnioski</vt:lpstr>
      <vt:lpstr> Część II: Jeśli studiować, to co studiować?</vt:lpstr>
      <vt:lpstr> Część II: Jeśli studiować, to co studiować?</vt:lpstr>
      <vt:lpstr> Część II: Jeśli studiować, to co studiować?</vt:lpstr>
      <vt:lpstr> Część II: Jeśli studiować, to co studiować?</vt:lpstr>
      <vt:lpstr> Część II: Wnioski</vt:lpstr>
      <vt:lpstr> Część III: Na co zwracają uwagę pracodawcy?</vt:lpstr>
      <vt:lpstr> Część III: Na co zwracają uwagę pracodawcy?</vt:lpstr>
      <vt:lpstr> Część III: Na co zwracają uwagę pracodawcy?</vt:lpstr>
      <vt:lpstr> Część III: Na co zwracają uwagę pracodawcy?</vt:lpstr>
      <vt:lpstr> Część III: Wnioski</vt:lpstr>
      <vt:lpstr> Część IV: Czy warto studiować ekonomię?</vt:lpstr>
      <vt:lpstr>Część IV: Czy warto studiować ekonomię?</vt:lpstr>
      <vt:lpstr>Część IV: Czy warto studiować ekonomię?</vt:lpstr>
      <vt:lpstr> Część IV: Czy warto studiować ekonomię?</vt:lpstr>
      <vt:lpstr>Wnioski końcowe</vt:lpstr>
      <vt:lpstr>Podsumowanie wyników gry!</vt:lpstr>
      <vt:lpstr>show standard</vt:lpstr>
      <vt:lpstr>show najpierw prezentacja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Wpływ handlu zagranicznego na zatrudnienie i płace w Polsce w o</dc:title>
  <dc:creator>Gabriela Grotkowska</dc:creator>
  <cp:lastModifiedBy>Przemysław Kusztelak</cp:lastModifiedBy>
  <cp:revision>521</cp:revision>
  <dcterms:modified xsi:type="dcterms:W3CDTF">2015-04-10T09:19:37Z</dcterms:modified>
</cp:coreProperties>
</file>